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22"/>
  </p:notesMasterIdLst>
  <p:sldIdLst>
    <p:sldId id="258" r:id="rId2"/>
    <p:sldId id="366" r:id="rId3"/>
    <p:sldId id="349" r:id="rId4"/>
    <p:sldId id="350" r:id="rId5"/>
    <p:sldId id="370" r:id="rId6"/>
    <p:sldId id="387" r:id="rId7"/>
    <p:sldId id="386" r:id="rId8"/>
    <p:sldId id="319" r:id="rId9"/>
    <p:sldId id="338" r:id="rId10"/>
    <p:sldId id="382" r:id="rId11"/>
    <p:sldId id="356" r:id="rId12"/>
    <p:sldId id="385" r:id="rId13"/>
    <p:sldId id="351" r:id="rId14"/>
    <p:sldId id="353" r:id="rId15"/>
    <p:sldId id="294" r:id="rId16"/>
    <p:sldId id="361" r:id="rId17"/>
    <p:sldId id="383" r:id="rId18"/>
    <p:sldId id="362" r:id="rId19"/>
    <p:sldId id="380" r:id="rId20"/>
    <p:sldId id="339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6" autoAdjust="0"/>
    <p:restoredTop sz="94434" autoAdjust="0"/>
  </p:normalViewPr>
  <p:slideViewPr>
    <p:cSldViewPr>
      <p:cViewPr varScale="1">
        <p:scale>
          <a:sx n="71" d="100"/>
          <a:sy n="71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3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CF37-87D5-43E1-A0E2-5FFB721A474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B781-2299-452B-BBB9-6C1EBDA81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0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not sure about the Ex officio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7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161BA-9FCE-1546-9B7F-82E339E25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anything happening</a:t>
            </a:r>
            <a:r>
              <a:rPr lang="en-US" baseline="0" dirty="0"/>
              <a:t>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1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this happen?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C0528-86DA-40FA-9540-3F93F6D4B058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AE215-291C-40E0-8A6E-6F65D39D0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25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57F27-9DF6-40F5-941C-56C94E1E5EA1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159E7-9BE6-48D6-AFA6-71B606D43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287C5-EE41-4502-A08A-B5311209BAED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CD16E-1DC3-49D2-A313-94D146858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5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105022" y="6356351"/>
            <a:ext cx="408698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Frederick.Gallun@va.gov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8000" y="609600"/>
            <a:ext cx="1107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870CD49F-D3EE-4946-8AAC-5B763B514E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6" y="5916361"/>
            <a:ext cx="1946915" cy="8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48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FA212-31D8-4D77-8048-F0D80C463818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77AC7-2073-467F-B14D-C6787B2E6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E3E00-7B96-4663-88EB-14003BB21352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F14D3-9886-4DEF-8438-5787096CF3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70CD49F-D3EE-4946-8AAC-5B763B514E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6" y="5916361"/>
            <a:ext cx="1946915" cy="8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8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ASA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A6FE0-08D5-4876-9C01-F3D97E9D8012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25F6F-8F8F-41B8-82D7-8C1F130E1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6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3FD72-5457-450F-A8C1-A97BEF0E97E2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7BA04-94AE-46AB-97F6-08981427B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4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8DAEBC-9061-483B-AA5E-F1E42E54D609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6A7A2-3B27-45BB-A65C-DA20E16CA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4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920E3-D7AB-4B36-A99B-79324AE4C1DD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79C0B-2229-4541-A418-A0D3F3EC7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1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BCCE3-B5F6-4835-9040-20CFC5EA766A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4B87A-5550-4E21-B68A-8BB19BF1E5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cppasa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ousticalsociety.org/asa-presidents-blo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cousticalsociety.org/content/campaign-asa-early-career-leadershi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cppasa.org/awar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ousticalsociety.org/membership/rules_and_procedures/procedures#fellowshi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acousticalsociety.org/asa-presidents-blo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asa.scitation.org/doi/suppl/10.1121/1.395275/suppl_file/35a.m4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667000" y="2971799"/>
            <a:ext cx="6858000" cy="644093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P&amp;P Technical Committee 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2341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/>
              <a:t>November 6, 2018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Chair: Frederick J. </a:t>
            </a:r>
            <a:r>
              <a:rPr lang="en-US" sz="2800" dirty="0" err="1"/>
              <a:t>Gallun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VA RR&amp;D NCRAR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7983" y="136582"/>
            <a:ext cx="34012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176</a:t>
            </a:r>
            <a:r>
              <a:rPr lang="en-US" sz="2800" baseline="30000" dirty="0">
                <a:latin typeface="+mn-lt"/>
              </a:rPr>
              <a:t>th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ASA </a:t>
            </a:r>
            <a:r>
              <a:rPr lang="en-US" sz="2800" dirty="0">
                <a:latin typeface="+mn-lt"/>
              </a:rPr>
              <a:t>Meeting</a:t>
            </a:r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Victoria, BC, Canada</a:t>
            </a:r>
          </a:p>
          <a:p>
            <a:r>
              <a:rPr lang="en-US" sz="2800" dirty="0">
                <a:latin typeface="+mn-lt"/>
              </a:rPr>
              <a:t>November 6, 2018</a:t>
            </a:r>
            <a:endParaRPr lang="en-US" sz="2800" dirty="0"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6622EB2-ADCA-467E-B6BB-12F47D1BA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460" y="424295"/>
            <a:ext cx="4005080" cy="2194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3" y="162580"/>
            <a:ext cx="3480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Future  ASA meetings: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838203"/>
            <a:ext cx="10668000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968375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177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Meeting, Louisville, </a:t>
            </a:r>
            <a:r>
              <a:rPr lang="en-US" sz="2000" dirty="0" smtClean="0">
                <a:latin typeface="+mn-lt"/>
              </a:rPr>
              <a:t>Kentucky</a:t>
            </a:r>
          </a:p>
          <a:p>
            <a:pPr marL="14255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13 – 17 May, </a:t>
            </a:r>
            <a:r>
              <a:rPr lang="en-US" sz="2000" dirty="0" smtClean="0">
                <a:latin typeface="+mn-lt"/>
              </a:rPr>
              <a:t>2019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Abstract </a:t>
            </a:r>
            <a:r>
              <a:rPr lang="en-US" sz="2000" dirty="0">
                <a:latin typeface="+mn-lt"/>
              </a:rPr>
              <a:t>Deadline Dec 17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, 2018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6 special sessions (on next </a:t>
            </a:r>
            <a:r>
              <a:rPr lang="en-US" sz="2000" dirty="0" smtClean="0">
                <a:latin typeface="+mn-lt"/>
              </a:rPr>
              <a:t>slide)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TC </a:t>
            </a:r>
            <a:r>
              <a:rPr lang="en-US" sz="2000" dirty="0">
                <a:latin typeface="+mn-lt"/>
              </a:rPr>
              <a:t>Election – please nominate yourself or others </a:t>
            </a:r>
          </a:p>
          <a:p>
            <a:pPr marL="85407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178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>
                <a:latin typeface="+mn-lt"/>
              </a:rPr>
              <a:t>Meeting, San Diego, California, </a:t>
            </a:r>
            <a:endParaRPr lang="en-US" sz="2000" dirty="0" smtClean="0">
              <a:latin typeface="+mn-lt"/>
            </a:endParaRPr>
          </a:p>
          <a:p>
            <a:pPr marL="14255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30 </a:t>
            </a:r>
            <a:r>
              <a:rPr lang="en-US" sz="2000" dirty="0">
                <a:latin typeface="+mn-lt"/>
              </a:rPr>
              <a:t>November-6 December </a:t>
            </a:r>
            <a:r>
              <a:rPr lang="en-US" sz="2000" dirty="0" smtClean="0">
                <a:latin typeface="+mn-lt"/>
              </a:rPr>
              <a:t>2019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Special </a:t>
            </a:r>
            <a:r>
              <a:rPr lang="en-US" sz="2000" dirty="0">
                <a:latin typeface="+mn-lt"/>
              </a:rPr>
              <a:t>sessions proposed: </a:t>
            </a:r>
            <a:r>
              <a:rPr lang="en-US" sz="2000" dirty="0" smtClean="0">
                <a:latin typeface="+mn-lt"/>
              </a:rPr>
              <a:t>0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Early </a:t>
            </a:r>
            <a:r>
              <a:rPr lang="en-US" sz="2000" dirty="0">
                <a:latin typeface="+mn-lt"/>
              </a:rPr>
              <a:t>career retreat</a:t>
            </a:r>
            <a:endParaRPr lang="en-US" sz="2000" dirty="0">
              <a:latin typeface="+mn-lt"/>
            </a:endParaRPr>
          </a:p>
          <a:p>
            <a:pPr marL="968375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179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Meeting, Chicago, Illinois, </a:t>
            </a:r>
            <a:endParaRPr lang="en-US" sz="2000" dirty="0" smtClean="0">
              <a:latin typeface="+mn-lt"/>
            </a:endParaRPr>
          </a:p>
          <a:p>
            <a:pPr marL="14255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Spring 2020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Special </a:t>
            </a:r>
            <a:r>
              <a:rPr lang="en-US" sz="2000" dirty="0">
                <a:latin typeface="+mn-lt"/>
              </a:rPr>
              <a:t>sessions proposed: 1 (Machine </a:t>
            </a:r>
            <a:r>
              <a:rPr lang="en-US" sz="2000" dirty="0" smtClean="0">
                <a:latin typeface="+mn-lt"/>
              </a:rPr>
              <a:t>Learning)</a:t>
            </a:r>
          </a:p>
          <a:p>
            <a:pPr marL="1425575" lvl="2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Proposals </a:t>
            </a:r>
            <a:r>
              <a:rPr lang="en-US" sz="2000" dirty="0">
                <a:latin typeface="+mn-lt"/>
              </a:rPr>
              <a:t>due at Louisville </a:t>
            </a:r>
            <a:r>
              <a:rPr lang="en-US" sz="2000" dirty="0" smtClean="0">
                <a:latin typeface="+mn-lt"/>
              </a:rPr>
              <a:t>meeting</a:t>
            </a:r>
          </a:p>
          <a:p>
            <a:pPr marL="9683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endParaRPr lang="en-US" sz="2000" dirty="0">
              <a:latin typeface="+mn-lt"/>
            </a:endParaRPr>
          </a:p>
          <a:p>
            <a:pPr marL="9683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endParaRPr lang="en-US" sz="2000" dirty="0">
              <a:latin typeface="+mn-lt"/>
            </a:endParaRPr>
          </a:p>
          <a:p>
            <a:pPr marL="968375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180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Meeting, Cancun, Mexico</a:t>
            </a:r>
            <a:r>
              <a:rPr lang="en-US" sz="2000" dirty="0" smtClean="0">
                <a:latin typeface="+mn-lt"/>
              </a:rPr>
              <a:t>,</a:t>
            </a:r>
          </a:p>
          <a:p>
            <a:pPr marL="14255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Fall 2020</a:t>
            </a:r>
          </a:p>
          <a:p>
            <a:pPr marL="968375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181</a:t>
            </a:r>
            <a:r>
              <a:rPr lang="en-US" sz="2000" baseline="30000" dirty="0">
                <a:latin typeface="+mn-lt"/>
              </a:rPr>
              <a:t>st</a:t>
            </a:r>
            <a:r>
              <a:rPr lang="en-US" sz="2000" dirty="0">
                <a:latin typeface="+mn-lt"/>
              </a:rPr>
              <a:t> Meeting, </a:t>
            </a:r>
            <a:r>
              <a:rPr lang="en-US" sz="2000" dirty="0" smtClean="0">
                <a:latin typeface="+mn-lt"/>
              </a:rPr>
              <a:t>TBD,</a:t>
            </a:r>
          </a:p>
          <a:p>
            <a:pPr marL="14255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TBD</a:t>
            </a:r>
            <a:endParaRPr lang="en-US" sz="2000" dirty="0">
              <a:latin typeface="+mn-lt"/>
            </a:endParaRPr>
          </a:p>
          <a:p>
            <a:pPr marL="968375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739775" algn="l"/>
                <a:tab pos="1317625" algn="l"/>
              </a:tabLst>
            </a:pPr>
            <a:r>
              <a:rPr lang="en-US" sz="2000" dirty="0">
                <a:latin typeface="+mn-lt"/>
              </a:rPr>
              <a:t>182</a:t>
            </a:r>
            <a:r>
              <a:rPr lang="en-US" sz="2000" baseline="30000" dirty="0">
                <a:latin typeface="+mn-lt"/>
              </a:rPr>
              <a:t>nd</a:t>
            </a:r>
            <a:r>
              <a:rPr lang="en-US" sz="2000" dirty="0">
                <a:latin typeface="+mn-lt"/>
              </a:rPr>
              <a:t> Meeting, Sydney, Australia</a:t>
            </a:r>
            <a:r>
              <a:rPr lang="en-US" sz="2000" dirty="0" smtClean="0">
                <a:latin typeface="+mn-lt"/>
              </a:rPr>
              <a:t>,</a:t>
            </a:r>
          </a:p>
          <a:p>
            <a:pPr marL="1425575" lvl="1" indent="-4572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•"/>
              <a:tabLst>
                <a:tab pos="739775" algn="l"/>
                <a:tab pos="1317625" algn="l"/>
              </a:tabLst>
            </a:pP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Fall 2021</a:t>
            </a:r>
          </a:p>
        </p:txBody>
      </p:sp>
    </p:spTree>
    <p:extLst>
      <p:ext uri="{BB962C8B-B14F-4D97-AF65-F5344CB8AC3E}">
        <p14:creationId xmlns:p14="http://schemas.microsoft.com/office/powerpoint/2010/main" val="4036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3"/>
            <a:ext cx="10058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 Sessions Sponsored by P&amp;P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Acoustics Outreach to Budding Scientists: Planting Seeds for Future Clinical and Physiological Collaborations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Acoustics Research on Underrepresented Groups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Applications of Signal Detection Theory in perception and physiology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Context Effects in Speech Perception (Joint with Speech Communication)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Cultivating new growth by composting old ideas: pruning the deadwood from the garden of psychological and physiological acoustics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Physiology meets Perception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32657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177</a:t>
            </a:r>
            <a:r>
              <a:rPr lang="en-US" sz="2800" baseline="30000" dirty="0">
                <a:latin typeface="+mn-lt"/>
              </a:rPr>
              <a:t>th</a:t>
            </a:r>
            <a:r>
              <a:rPr lang="en-US" sz="2800" dirty="0">
                <a:latin typeface="+mn-lt"/>
              </a:rPr>
              <a:t> Meeting, Louisville, Kentucky, 13 – 17 May, 2019</a:t>
            </a:r>
          </a:p>
        </p:txBody>
      </p:sp>
    </p:spTree>
    <p:extLst>
      <p:ext uri="{BB962C8B-B14F-4D97-AF65-F5344CB8AC3E}">
        <p14:creationId xmlns:p14="http://schemas.microsoft.com/office/powerpoint/2010/main" val="8622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76200"/>
            <a:ext cx="10515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ASA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824331"/>
            <a:ext cx="10629900" cy="489067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/>
              <a:t>Abstract acceptance policy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 </a:t>
            </a:r>
            <a:r>
              <a:rPr lang="en-US" sz="3100" dirty="0"/>
              <a:t>Suggestions on what to include in a policy?</a:t>
            </a:r>
          </a:p>
          <a:p>
            <a:pPr>
              <a:lnSpc>
                <a:spcPct val="120000"/>
              </a:lnSpc>
            </a:pPr>
            <a:r>
              <a:rPr lang="en-US" sz="3100" dirty="0"/>
              <a:t> </a:t>
            </a:r>
            <a:r>
              <a:rPr lang="en-US" sz="3100" dirty="0"/>
              <a:t>No Show Policy – About a dozen people have failed to show up at multiple meetings in the past four years without withdrawing their papers. Session chairs need to track anyone who failed to present</a:t>
            </a:r>
          </a:p>
          <a:p>
            <a:pPr>
              <a:lnSpc>
                <a:spcPct val="120000"/>
              </a:lnSpc>
            </a:pPr>
            <a:r>
              <a:rPr lang="en-US" sz="3100" dirty="0"/>
              <a:t>Outreach to Industry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 </a:t>
            </a:r>
            <a:r>
              <a:rPr lang="en-US" sz="3100" dirty="0"/>
              <a:t>Who should we contact?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What barriers exist?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 </a:t>
            </a:r>
            <a:r>
              <a:rPr lang="en-US" sz="3100" dirty="0"/>
              <a:t>How can we add value for them?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 </a:t>
            </a:r>
            <a:r>
              <a:rPr lang="en-US" sz="3100" dirty="0"/>
              <a:t>Education and mentoring opportunities for industry folks?</a:t>
            </a:r>
          </a:p>
          <a:p>
            <a:pPr>
              <a:lnSpc>
                <a:spcPct val="120000"/>
              </a:lnSpc>
            </a:pPr>
            <a:r>
              <a:rPr lang="en-US" sz="3100" dirty="0"/>
              <a:t> </a:t>
            </a:r>
            <a:r>
              <a:rPr lang="en-US" sz="3100" dirty="0"/>
              <a:t>Remote Presentation Policy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 </a:t>
            </a:r>
            <a:r>
              <a:rPr lang="en-US" dirty="0" smtClean="0"/>
              <a:t>Currently no remote presentation allowed</a:t>
            </a:r>
          </a:p>
        </p:txBody>
      </p:sp>
    </p:spTree>
    <p:extLst>
      <p:ext uri="{BB962C8B-B14F-4D97-AF65-F5344CB8AC3E}">
        <p14:creationId xmlns:p14="http://schemas.microsoft.com/office/powerpoint/2010/main" val="20311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"/>
            <a:ext cx="11201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ASA Updates</a:t>
            </a:r>
            <a:endParaRPr lang="en-US" sz="2800" b="1" dirty="0">
              <a:latin typeface="+mj-lt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Coming soon: Fillable form for full member request, involvement opportunities (watch for it in your email and on President’s Blog)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ASA Summit 21-23 Feb, Tucson, AZ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Survey on government relations coming in Jan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Demographic survey (9 questions, 45 seconds to fill out) came out last Monday the 29</a:t>
            </a:r>
            <a:r>
              <a:rPr lang="en-US" sz="2400" baseline="30000" dirty="0">
                <a:latin typeface="+mn-lt"/>
              </a:rPr>
              <a:t>th</a:t>
            </a:r>
            <a:r>
              <a:rPr lang="en-US" sz="2400" dirty="0">
                <a:latin typeface="+mn-lt"/>
              </a:rPr>
              <a:t>. Current response rate at 10%, lets try to get to 20%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+mn-lt"/>
              </a:rPr>
              <a:t>Stay Updated!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hlinkClick r:id="rId3"/>
              </a:rPr>
              <a:t>http</a:t>
            </a:r>
            <a:r>
              <a:rPr lang="en-US" sz="2400" dirty="0">
                <a:latin typeface="+mn-lt"/>
                <a:hlinkClick r:id="rId3"/>
              </a:rPr>
              <a:t>://</a:t>
            </a:r>
            <a:r>
              <a:rPr lang="en-US" sz="2400" dirty="0">
                <a:latin typeface="+mn-lt"/>
                <a:hlinkClick r:id="rId3"/>
              </a:rPr>
              <a:t>tcppasa.org</a:t>
            </a:r>
            <a:endParaRPr lang="en-US" sz="2400" dirty="0"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hlinkClick r:id="rId4"/>
              </a:rPr>
              <a:t>ASA </a:t>
            </a:r>
            <a:r>
              <a:rPr lang="en-US" sz="2400" dirty="0">
                <a:latin typeface="+mn-lt"/>
                <a:hlinkClick r:id="rId4"/>
              </a:rPr>
              <a:t>President’s Blog</a:t>
            </a:r>
            <a:endParaRPr lang="en-US" sz="2400" dirty="0"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92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4604"/>
            <a:ext cx="10515600" cy="471488"/>
          </a:xfrm>
        </p:spPr>
        <p:txBody>
          <a:bodyPr>
            <a:normAutofit fontScale="90000"/>
          </a:bodyPr>
          <a:lstStyle/>
          <a:p>
            <a:r>
              <a:rPr lang="en-US" dirty="0"/>
              <a:t>Campaign for ASA Early Career Leadership</a:t>
            </a:r>
            <a:r>
              <a:rPr lang="en-US" b="0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4108851"/>
            <a:ext cx="7886700" cy="5333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http://acousticalsociety.org/content/campaign-asa-early-career-leadership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838200" y="838200"/>
            <a:ext cx="10515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n-lt"/>
              </a:rPr>
              <a:t>Supporting the Next Generation of Leaders</a:t>
            </a:r>
          </a:p>
          <a:p>
            <a:endParaRPr lang="en-US" sz="2000" b="1" i="1" dirty="0">
              <a:latin typeface="+mn-lt"/>
            </a:endParaRPr>
          </a:p>
          <a:p>
            <a:r>
              <a:rPr lang="en-US" sz="2000" dirty="0">
                <a:latin typeface="+mn-lt"/>
              </a:rPr>
              <a:t>Early career acousticians who show commitment to ASA and to new personal endeavors that will reward the Society and enhance their personal growth as future leaders at the same time.  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The plan is to award two fellowships annually, each on the order of $6,000, to support activities that enhance the Fellows’ leadership skills and/or potential within their profession and within the ASA, as proposed by the applicants themselves. </a:t>
            </a: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11430000" cy="381000"/>
          </a:xfrm>
        </p:spPr>
        <p:txBody>
          <a:bodyPr>
            <a:noAutofit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Nominate Candidates for Medals, Awards, and to be Fellows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3"/>
            <a:ext cx="11506200" cy="4800599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Gold Medal, Silver Medal, Helmholtz-Rayleigh Medal, Bekesy </a:t>
            </a:r>
            <a:r>
              <a:rPr lang="en-US" sz="2400" dirty="0">
                <a:cs typeface="Arial" panose="020B0604020202020204" pitchFamily="34" charset="0"/>
              </a:rPr>
              <a:t>Medal, Lindsay Award</a:t>
            </a: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  <a:hlinkClick r:id="rId3"/>
              </a:rPr>
              <a:t>http://tcppasa.org/awards</a:t>
            </a: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Hartmann Prize in Auditory Neuroscience</a:t>
            </a:r>
            <a:endParaRPr lang="en-US" sz="2400" dirty="0"/>
          </a:p>
          <a:p>
            <a:pPr lvl="1"/>
            <a:r>
              <a:rPr lang="en-US" sz="2400" dirty="0">
                <a:cs typeface="Arial" panose="020B0604020202020204" pitchFamily="34" charset="0"/>
              </a:rPr>
              <a:t>Nominations due to ASA 6 weeks before Fall meeting </a:t>
            </a:r>
            <a:endParaRPr lang="en-US" sz="2400" dirty="0"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PLEASE </a:t>
            </a:r>
            <a:r>
              <a:rPr lang="en-US" sz="2400" dirty="0" err="1">
                <a:cs typeface="Arial" panose="020B0604020202020204" pitchFamily="34" charset="0"/>
              </a:rPr>
              <a:t>renominate</a:t>
            </a:r>
            <a:r>
              <a:rPr lang="en-US" sz="2400" dirty="0">
                <a:cs typeface="Arial" panose="020B0604020202020204" pitchFamily="34" charset="0"/>
              </a:rPr>
              <a:t> if your nominee is not chosen</a:t>
            </a: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ASA Fellows: Check membership directory to find out if someone is a fellow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>
                <a:hlinkClick r:id="rId4"/>
              </a:rPr>
              <a:t>acousticalsociety.org/membership/rules_and_procedures/procedures#fellowship</a:t>
            </a:r>
          </a:p>
          <a:p>
            <a:pPr marL="0" indent="0">
              <a:buNone/>
            </a:pPr>
            <a:endParaRPr lang="en-US" sz="2400" dirty="0">
              <a:hlinkClick r:id="rId4"/>
            </a:endParaRP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PLEASE nominate and reach out to TC Chair if you have questions – you are the ones who know who should be a Fellow and get these awards.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1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2020 Technical </a:t>
            </a:r>
            <a:r>
              <a:rPr lang="en-US" dirty="0"/>
              <a:t>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4331"/>
            <a:ext cx="11734800" cy="45858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Technical Initiatives can be proposed by any </a:t>
            </a:r>
            <a:r>
              <a:rPr lang="en-US" sz="2000" dirty="0"/>
              <a:t>TC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$75,000 is available across all TCs. We have never spent the full amount.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Proposals due before the </a:t>
            </a:r>
            <a:r>
              <a:rPr lang="en-US" sz="2000" dirty="0">
                <a:solidFill>
                  <a:prstClr val="black"/>
                </a:solidFill>
              </a:rPr>
              <a:t>last </a:t>
            </a:r>
            <a:r>
              <a:rPr lang="en-US" sz="2000" dirty="0">
                <a:solidFill>
                  <a:prstClr val="black"/>
                </a:solidFill>
              </a:rPr>
              <a:t>day of the meeting at which the initiative will be voted on.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In </a:t>
            </a:r>
            <a:r>
              <a:rPr lang="en-US" sz="2000" dirty="0"/>
              <a:t>2018-2019, </a:t>
            </a:r>
            <a:r>
              <a:rPr lang="en-US" sz="2000" dirty="0"/>
              <a:t>PPTC proposed and had funded </a:t>
            </a:r>
            <a:r>
              <a:rPr lang="en-US" sz="2000" dirty="0"/>
              <a:t>three </a:t>
            </a:r>
            <a:r>
              <a:rPr lang="en-US" sz="2000" dirty="0"/>
              <a:t>initiatives for special sessions associated with bringing physiologists and clinicians to ASA </a:t>
            </a:r>
            <a:r>
              <a:rPr lang="en-US" sz="2000" dirty="0"/>
              <a:t>meetings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Acoustics </a:t>
            </a:r>
            <a:r>
              <a:rPr lang="en-US" sz="2000" dirty="0"/>
              <a:t>Outreach: Planting Seeds for Future Clinical and Physiological Collaborations </a:t>
            </a:r>
            <a:r>
              <a:rPr lang="en-US" sz="2000" dirty="0"/>
              <a:t>'18 (Minneapolis, MN) </a:t>
            </a:r>
            <a:r>
              <a:rPr lang="en-US" sz="2000" dirty="0"/>
              <a:t>($</a:t>
            </a:r>
            <a:r>
              <a:rPr lang="en-US" sz="2000" dirty="0"/>
              <a:t>5k)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prstClr val="black"/>
                </a:solidFill>
              </a:rPr>
              <a:t>Acoustics Outreach: Linking </a:t>
            </a:r>
            <a:r>
              <a:rPr lang="en-US" sz="2000" dirty="0">
                <a:solidFill>
                  <a:prstClr val="black"/>
                </a:solidFill>
              </a:rPr>
              <a:t>Physiology and Behavior for Future </a:t>
            </a:r>
            <a:r>
              <a:rPr lang="en-US" sz="2000" dirty="0">
                <a:solidFill>
                  <a:prstClr val="black"/>
                </a:solidFill>
              </a:rPr>
              <a:t>Collaborations (Victoria, BC) </a:t>
            </a:r>
            <a:r>
              <a:rPr lang="en-US" sz="2000" dirty="0">
                <a:solidFill>
                  <a:prstClr val="black"/>
                </a:solidFill>
              </a:rPr>
              <a:t>($</a:t>
            </a:r>
            <a:r>
              <a:rPr lang="en-US" sz="2000" dirty="0">
                <a:solidFill>
                  <a:prstClr val="black"/>
                </a:solidFill>
              </a:rPr>
              <a:t>6.5k)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Outreach to Budding Scientists: </a:t>
            </a:r>
            <a:r>
              <a:rPr lang="en-US" sz="2000" dirty="0"/>
              <a:t>Planting Seeds for Future Clinical and Physiological Collaborations </a:t>
            </a:r>
            <a:r>
              <a:rPr lang="en-US" sz="2000" dirty="0"/>
              <a:t>(</a:t>
            </a:r>
            <a:r>
              <a:rPr lang="en-US" sz="2000" dirty="0" err="1"/>
              <a:t>Louiville</a:t>
            </a:r>
            <a:r>
              <a:rPr lang="en-US" sz="2000" dirty="0"/>
              <a:t>, KY) ($</a:t>
            </a:r>
            <a:r>
              <a:rPr lang="en-US" sz="2000" dirty="0"/>
              <a:t>5k</a:t>
            </a:r>
            <a:r>
              <a:rPr lang="en-US" sz="2000" dirty="0"/>
              <a:t>)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 marL="685800" lvl="2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What will we do in </a:t>
            </a:r>
            <a:r>
              <a:rPr lang="en-US" sz="2000" dirty="0">
                <a:solidFill>
                  <a:prstClr val="black"/>
                </a:solidFill>
              </a:rPr>
              <a:t>2020?  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2019 TC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4331"/>
            <a:ext cx="11125200" cy="466206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Each TC gets $3000 to spend on travel for non-members of ASA to attend meetings. </a:t>
            </a:r>
            <a:r>
              <a:rPr lang="en-US" sz="2000" dirty="0">
                <a:solidFill>
                  <a:prstClr val="black"/>
                </a:solidFill>
              </a:rPr>
              <a:t>The money can’t be used for registration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n-US" sz="20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TC Chair distributes these funds.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Special Session Chairs are invited to request money before the meeting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Recipients submit reimbursement requests to ASA after the meeting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Each TC gets $1000 for a Student Paper Award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solidFill>
                  <a:prstClr val="black"/>
                </a:solidFill>
              </a:rPr>
              <a:t>PP doesn’t use this money, and the consensus seems to be that we don’t want to make distinctions among the posters, but we could use it for something else, perhaps refreshments at a student poster session? Creative ideas?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Council Report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1690688"/>
            <a:ext cx="4335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Daniel Guest, </a:t>
            </a:r>
            <a:r>
              <a:rPr lang="en-US" dirty="0"/>
              <a:t> </a:t>
            </a:r>
            <a:r>
              <a:rPr lang="en-US" dirty="0" smtClean="0"/>
              <a:t>PP Student Council Rep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Streaming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more live streaming, but every presentation can be recorded and if permitted, stored for availability to meeting attendees two weeks after meeting. Non-attendees can get access for 1-day registration fee.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President’s Blog on ASA Webpage</a:t>
            </a:r>
          </a:p>
          <a:p>
            <a:pPr marL="0" indent="0">
              <a:buNone/>
            </a:pPr>
            <a:r>
              <a:rPr lang="en-US" b="1" dirty="0" smtClean="0">
                <a:hlinkClick r:id="rId2"/>
              </a:rPr>
              <a:t>ASA </a:t>
            </a:r>
            <a:r>
              <a:rPr lang="en-US" b="1" dirty="0">
                <a:hlinkClick r:id="rId2"/>
              </a:rPr>
              <a:t>President’s </a:t>
            </a:r>
            <a:r>
              <a:rPr lang="en-US" b="1" dirty="0" smtClean="0">
                <a:hlinkClick r:id="rId2"/>
              </a:rPr>
              <a:t>Blog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100" y="1599873"/>
            <a:ext cx="7543800" cy="3886202"/>
          </a:xfrm>
        </p:spPr>
        <p:txBody>
          <a:bodyPr numCol="2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Acknowledgment </a:t>
            </a:r>
            <a:r>
              <a:rPr lang="en-US" dirty="0"/>
              <a:t>of PPTC Serving ASA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Victoria </a:t>
            </a:r>
            <a:r>
              <a:rPr lang="en-US" dirty="0"/>
              <a:t>Events</a:t>
            </a:r>
          </a:p>
          <a:p>
            <a:pPr>
              <a:lnSpc>
                <a:spcPct val="100000"/>
              </a:lnSpc>
            </a:pPr>
            <a:r>
              <a:rPr lang="en-US" dirty="0"/>
              <a:t>Upcoming </a:t>
            </a:r>
            <a:r>
              <a:rPr lang="en-US" dirty="0" smtClean="0"/>
              <a:t>Meetings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ASA Updates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JASA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Nominations for Medals and New Fellows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Technical Initiatives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Student Council Report</a:t>
            </a:r>
          </a:p>
          <a:p>
            <a:pPr>
              <a:lnSpc>
                <a:spcPct val="100000"/>
              </a:lnSpc>
            </a:pPr>
            <a:r>
              <a:rPr lang="en-US" dirty="0"/>
              <a:t>Live Streaming Update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Open </a:t>
            </a:r>
            <a:r>
              <a:rPr lang="en-US" dirty="0"/>
              <a:t>Forum</a:t>
            </a:r>
          </a:p>
        </p:txBody>
      </p:sp>
    </p:spTree>
    <p:extLst>
      <p:ext uri="{BB962C8B-B14F-4D97-AF65-F5344CB8AC3E}">
        <p14:creationId xmlns:p14="http://schemas.microsoft.com/office/powerpoint/2010/main" val="16201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436" y="1066800"/>
            <a:ext cx="6825967" cy="51054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OPEN FORUM</a:t>
            </a:r>
            <a:br>
              <a:rPr lang="en-US" sz="5400" dirty="0"/>
            </a:br>
            <a:r>
              <a:rPr lang="en-US" b="0" dirty="0">
                <a:latin typeface="+mn-lt"/>
              </a:rPr>
              <a:t/>
            </a:r>
            <a:br>
              <a:rPr lang="en-US" b="0" dirty="0">
                <a:latin typeface="+mn-lt"/>
              </a:rPr>
            </a:b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29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4588" y="150534"/>
            <a:ext cx="4899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Technical Committee Members: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842" y="902363"/>
            <a:ext cx="3097491" cy="31239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b="1" dirty="0" smtClean="0">
                <a:latin typeface="+mn-lt"/>
                <a:cs typeface="Times New Roman" panose="02020603050405020304" pitchFamily="18" charset="0"/>
              </a:rPr>
              <a:t>Term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2016 - 2019 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+mn-lt"/>
                <a:cs typeface="Times New Roman" panose="02020603050405020304" pitchFamily="18" charset="0"/>
              </a:rPr>
              <a:t>Huanping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Dai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Karen </a:t>
            </a:r>
            <a:r>
              <a:rPr lang="en-US" sz="2400" dirty="0" err="1">
                <a:latin typeface="+mn-lt"/>
                <a:cs typeface="Times New Roman" panose="02020603050405020304" pitchFamily="18" charset="0"/>
              </a:rPr>
              <a:t>Helfer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Pamela Souza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Elizabeth Strickland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Sarah </a:t>
            </a:r>
            <a:r>
              <a:rPr lang="en-US" sz="2400" dirty="0" err="1">
                <a:latin typeface="+mn-lt"/>
                <a:cs typeface="Times New Roman" panose="02020603050405020304" pitchFamily="18" charset="0"/>
              </a:rPr>
              <a:t>Verhulst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Matthew </a:t>
            </a:r>
            <a:r>
              <a:rPr lang="en-US" sz="2400" dirty="0" smtClean="0">
                <a:latin typeface="+mn-lt"/>
                <a:cs typeface="Times New Roman" panose="02020603050405020304" pitchFamily="18" charset="0"/>
              </a:rPr>
              <a:t>Win</a:t>
            </a:r>
            <a:endParaRPr lang="en-US" sz="24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287" y="2803389"/>
            <a:ext cx="2569567" cy="27546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b="1" dirty="0" smtClean="0">
                <a:latin typeface="+mn-lt"/>
                <a:cs typeface="Times New Roman" panose="02020603050405020304" pitchFamily="18" charset="0"/>
              </a:rPr>
              <a:t>Term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2018 - 2021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+mn-lt"/>
                <a:ea typeface="Times New Roman" charset="0"/>
                <a:cs typeface="Times New Roman" charset="0"/>
              </a:rPr>
              <a:t>Michael </a:t>
            </a:r>
            <a:r>
              <a:rPr lang="en-US" sz="2400" dirty="0" err="1">
                <a:latin typeface="+mn-lt"/>
                <a:ea typeface="Times New Roman" charset="0"/>
                <a:cs typeface="Times New Roman" charset="0"/>
              </a:rPr>
              <a:t>Akeroyd</a:t>
            </a:r>
            <a:endParaRPr lang="en-US" sz="24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+mn-lt"/>
                <a:ea typeface="Times New Roman" charset="0"/>
                <a:cs typeface="Times New Roman" charset="0"/>
              </a:rPr>
              <a:t>Anna </a:t>
            </a:r>
            <a:r>
              <a:rPr lang="en-US" sz="2400" dirty="0" err="1">
                <a:latin typeface="+mn-lt"/>
                <a:ea typeface="Times New Roman" charset="0"/>
                <a:cs typeface="Times New Roman" charset="0"/>
              </a:rPr>
              <a:t>Diedesch</a:t>
            </a:r>
            <a:endParaRPr lang="en-US" sz="24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+mn-lt"/>
                <a:ea typeface="Times New Roman" charset="0"/>
                <a:cs typeface="Times New Roman" charset="0"/>
              </a:rPr>
              <a:t>Richard </a:t>
            </a:r>
            <a:r>
              <a:rPr lang="en-US" sz="2400" dirty="0" err="1">
                <a:latin typeface="+mn-lt"/>
                <a:ea typeface="Times New Roman" charset="0"/>
                <a:cs typeface="Times New Roman" charset="0"/>
              </a:rPr>
              <a:t>Freyman</a:t>
            </a:r>
            <a:endParaRPr lang="en-US" sz="24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+mn-lt"/>
                <a:ea typeface="Times New Roman" charset="0"/>
                <a:cs typeface="Times New Roman" charset="0"/>
              </a:rPr>
              <a:t>Antje </a:t>
            </a:r>
            <a:r>
              <a:rPr lang="en-US" sz="2400" dirty="0" err="1">
                <a:latin typeface="+mn-lt"/>
                <a:ea typeface="Times New Roman" charset="0"/>
                <a:cs typeface="Times New Roman" charset="0"/>
              </a:rPr>
              <a:t>Ihlefeld</a:t>
            </a:r>
            <a:endParaRPr lang="en-US" sz="24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+mn-lt"/>
                <a:ea typeface="Times New Roman" charset="0"/>
                <a:cs typeface="Times New Roman" charset="0"/>
              </a:rPr>
              <a:t>Alan </a:t>
            </a:r>
            <a:r>
              <a:rPr lang="en-US" sz="2400" dirty="0" err="1">
                <a:latin typeface="+mn-lt"/>
                <a:ea typeface="Times New Roman" charset="0"/>
                <a:cs typeface="Times New Roman" charset="0"/>
              </a:rPr>
              <a:t>Kan</a:t>
            </a:r>
            <a:endParaRPr lang="en-US" sz="24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+mn-lt"/>
                <a:ea typeface="Times New Roman" charset="0"/>
                <a:cs typeface="Times New Roman" charset="0"/>
              </a:rPr>
              <a:t>Elin Roverud</a:t>
            </a:r>
          </a:p>
        </p:txBody>
      </p:sp>
      <p:sp>
        <p:nvSpPr>
          <p:cNvPr id="2" name="Rectangle 1"/>
          <p:cNvSpPr/>
          <p:nvPr/>
        </p:nvSpPr>
        <p:spPr>
          <a:xfrm>
            <a:off x="2879912" y="1992868"/>
            <a:ext cx="2728834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n-lt"/>
                <a:cs typeface="Times New Roman" panose="02020603050405020304" pitchFamily="18" charset="0"/>
              </a:rPr>
              <a:t>Term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2017 - 2020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Joshua Bernstein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Emily Buss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Hari </a:t>
            </a:r>
            <a:r>
              <a:rPr lang="en-US" sz="2400" dirty="0" err="1">
                <a:latin typeface="+mn-lt"/>
                <a:cs typeface="Times New Roman" panose="02020603050405020304" pitchFamily="18" charset="0"/>
              </a:rPr>
              <a:t>Bharadwaj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+mn-lt"/>
                <a:cs typeface="Times New Roman" panose="02020603050405020304" pitchFamily="18" charset="0"/>
              </a:rPr>
              <a:t>Monita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Chatterjee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Ross Maddox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Christopher Shera</a:t>
            </a:r>
          </a:p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Christian </a:t>
            </a:r>
            <a:r>
              <a:rPr lang="en-US" sz="2400" dirty="0" err="1">
                <a:latin typeface="+mn-lt"/>
                <a:cs typeface="Times New Roman" panose="02020603050405020304" pitchFamily="18" charset="0"/>
              </a:rPr>
              <a:t>Stilp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B8C47FDA-DE5B-FD49-AE5A-9891D92B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816" y="3200400"/>
            <a:ext cx="3348744" cy="324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Times New Roman" panose="02020603050405020304" pitchFamily="18" charset="0"/>
              </a:rPr>
              <a:t>Term </a:t>
            </a:r>
            <a:r>
              <a:rPr lang="en-US" sz="2400" b="1" dirty="0">
                <a:cs typeface="Times New Roman" panose="02020603050405020304" pitchFamily="18" charset="0"/>
              </a:rPr>
              <a:t>2019 – </a:t>
            </a:r>
            <a:r>
              <a:rPr lang="en-US" sz="2400" b="1" dirty="0" smtClean="0">
                <a:cs typeface="Times New Roman" panose="02020603050405020304" pitchFamily="18" charset="0"/>
              </a:rPr>
              <a:t>2022</a:t>
            </a:r>
          </a:p>
          <a:p>
            <a:pPr marL="0" indent="0">
              <a:buNone/>
            </a:pPr>
            <a:r>
              <a:rPr lang="en-US" sz="2400" b="1" dirty="0" smtClean="0">
                <a:cs typeface="Times New Roman" panose="02020603050405020304" pitchFamily="18" charset="0"/>
              </a:rPr>
              <a:t>(Starts after Louisville)</a:t>
            </a:r>
            <a:endParaRPr lang="en-US" sz="2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/>
              <a:t>Douglas </a:t>
            </a:r>
            <a:r>
              <a:rPr lang="en-US" sz="2400" dirty="0" err="1"/>
              <a:t>Brungart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David </a:t>
            </a:r>
            <a:r>
              <a:rPr lang="en-US" sz="2400" dirty="0" err="1"/>
              <a:t>Eddins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Ruth </a:t>
            </a:r>
            <a:r>
              <a:rPr lang="en-US" sz="2400" dirty="0" err="1"/>
              <a:t>Litovsky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Virginia Richards</a:t>
            </a:r>
            <a:br>
              <a:rPr lang="en-US" sz="2400" dirty="0"/>
            </a:br>
            <a:r>
              <a:rPr lang="en-US" sz="2400" dirty="0"/>
              <a:t>G. Christopher </a:t>
            </a:r>
            <a:r>
              <a:rPr lang="en-US" sz="2400" dirty="0" err="1"/>
              <a:t>Stecker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Kelly </a:t>
            </a:r>
            <a:r>
              <a:rPr lang="en-US" sz="2400" dirty="0" err="1"/>
              <a:t>Whiteford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 rot="19715754">
            <a:off x="7628731" y="1076852"/>
            <a:ext cx="2262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Who will be nominated </a:t>
            </a:r>
          </a:p>
          <a:p>
            <a:r>
              <a:rPr lang="en-US" sz="2000" b="1" dirty="0"/>
              <a:t>for the election in Louisville? </a:t>
            </a:r>
          </a:p>
        </p:txBody>
      </p:sp>
    </p:spTree>
    <p:extLst>
      <p:ext uri="{BB962C8B-B14F-4D97-AF65-F5344CB8AC3E}">
        <p14:creationId xmlns:p14="http://schemas.microsoft.com/office/powerpoint/2010/main" val="394723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P&amp;P Members Serving 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582400" cy="4724400"/>
          </a:xfrm>
        </p:spPr>
        <p:txBody>
          <a:bodyPr numCol="3">
            <a:noAutofit/>
          </a:bodyPr>
          <a:lstStyle/>
          <a:p>
            <a:pPr marL="36576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1" dirty="0"/>
              <a:t>Peggy Nelson: </a:t>
            </a:r>
            <a:r>
              <a:rPr lang="en-US" sz="1800" dirty="0"/>
              <a:t>Vice-President Elect; Women in Acoustics; Meetings</a:t>
            </a:r>
            <a:br>
              <a:rPr lang="en-US" sz="1800" dirty="0"/>
            </a:br>
            <a:r>
              <a:rPr lang="en-US" sz="1800" b="1" dirty="0"/>
              <a:t>Brian C.J. Moore: </a:t>
            </a:r>
            <a:r>
              <a:rPr lang="en-US" sz="1800" dirty="0"/>
              <a:t>Executive Council</a:t>
            </a:r>
            <a:br>
              <a:rPr lang="en-US" sz="1800" dirty="0"/>
            </a:br>
            <a:r>
              <a:rPr lang="en-US" sz="1800" b="1" dirty="0"/>
              <a:t>Marjorie Leek: </a:t>
            </a:r>
            <a:r>
              <a:rPr lang="en-US" sz="1800" dirty="0"/>
              <a:t>Membership (Chair)</a:t>
            </a:r>
            <a:br>
              <a:rPr lang="en-US" sz="1800" dirty="0"/>
            </a:br>
            <a:r>
              <a:rPr lang="en-US" sz="1800" b="1" dirty="0"/>
              <a:t>Judy </a:t>
            </a:r>
            <a:r>
              <a:rPr lang="en-US" sz="1800" b="1" dirty="0" err="1"/>
              <a:t>Dubno</a:t>
            </a:r>
            <a:r>
              <a:rPr lang="en-US" sz="1800" b="1" dirty="0"/>
              <a:t>: </a:t>
            </a:r>
            <a:r>
              <a:rPr lang="en-US" sz="1800" dirty="0"/>
              <a:t>Investments; Acoustical Foundation; Rules and </a:t>
            </a:r>
            <a:r>
              <a:rPr lang="en-US" sz="1800" dirty="0" smtClean="0"/>
              <a:t>Governance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William Hartmann:</a:t>
            </a:r>
            <a:r>
              <a:rPr lang="en-US" sz="1800" dirty="0"/>
              <a:t> Rules and Governance (Chair); Investments; Public Policy</a:t>
            </a:r>
            <a:br>
              <a:rPr lang="en-US" sz="1800" dirty="0"/>
            </a:br>
            <a:r>
              <a:rPr lang="en-US" sz="1800" b="1" dirty="0"/>
              <a:t>Adam </a:t>
            </a:r>
            <a:r>
              <a:rPr lang="en-US" sz="1800" b="1" dirty="0" err="1"/>
              <a:t>Svec</a:t>
            </a:r>
            <a:r>
              <a:rPr lang="en-US" sz="1800" b="1" dirty="0"/>
              <a:t>:</a:t>
            </a:r>
            <a:r>
              <a:rPr lang="en-US" sz="1800" dirty="0"/>
              <a:t> Education in Acoustics</a:t>
            </a:r>
            <a:br>
              <a:rPr lang="en-US" sz="1800" dirty="0"/>
            </a:br>
            <a:r>
              <a:rPr lang="en-US" sz="1800" b="1" dirty="0"/>
              <a:t>Jennifer Lentz: </a:t>
            </a:r>
            <a:r>
              <a:rPr lang="en-US" sz="1800" dirty="0"/>
              <a:t>Archives and History</a:t>
            </a:r>
            <a:br>
              <a:rPr lang="en-US" sz="1800" dirty="0"/>
            </a:br>
            <a:r>
              <a:rPr lang="en-US" sz="1800" b="1" dirty="0"/>
              <a:t>Anna </a:t>
            </a:r>
            <a:r>
              <a:rPr lang="en-US" sz="1800" b="1" dirty="0" err="1"/>
              <a:t>Diedesch</a:t>
            </a:r>
            <a:r>
              <a:rPr lang="en-US" sz="1800" b="1" dirty="0"/>
              <a:t>: </a:t>
            </a:r>
            <a:r>
              <a:rPr lang="en-US" sz="1800" dirty="0"/>
              <a:t>Women in Acoustics</a:t>
            </a:r>
            <a:br>
              <a:rPr lang="en-US" sz="1800" dirty="0"/>
            </a:br>
            <a:r>
              <a:rPr lang="en-US" sz="1800" b="1" dirty="0"/>
              <a:t>Elin </a:t>
            </a:r>
            <a:r>
              <a:rPr lang="en-US" sz="1800" b="1" dirty="0" err="1"/>
              <a:t>Roverud</a:t>
            </a:r>
            <a:r>
              <a:rPr lang="en-US" sz="1800" b="1" dirty="0"/>
              <a:t>:  </a:t>
            </a:r>
            <a:r>
              <a:rPr lang="en-US" sz="1800" dirty="0"/>
              <a:t>Education in Acoustics: Women in Acoustics</a:t>
            </a:r>
            <a:br>
              <a:rPr lang="en-US" sz="1800" dirty="0"/>
            </a:br>
            <a:r>
              <a:rPr lang="en-US" sz="1800" b="1" dirty="0"/>
              <a:t>Frederick Gallun: </a:t>
            </a:r>
            <a:r>
              <a:rPr lang="en-US" sz="1800" dirty="0"/>
              <a:t>Publication Policy; Ethics and Grievances (Chair)</a:t>
            </a:r>
            <a:br>
              <a:rPr lang="en-US" sz="1800" dirty="0"/>
            </a:br>
            <a:r>
              <a:rPr lang="en-US" sz="1800" b="1" dirty="0"/>
              <a:t>Lynne Werner: </a:t>
            </a:r>
            <a:r>
              <a:rPr lang="en-US" sz="1800" dirty="0"/>
              <a:t>Strategic Task Force 1</a:t>
            </a:r>
            <a:br>
              <a:rPr lang="en-US" sz="1800" dirty="0"/>
            </a:br>
            <a:r>
              <a:rPr lang="en-US" sz="1800" b="1" dirty="0"/>
              <a:t>Adrian KC Lee: </a:t>
            </a:r>
            <a:r>
              <a:rPr lang="en-US" sz="1800" dirty="0"/>
              <a:t>Strategic Task Force 3 </a:t>
            </a:r>
            <a:r>
              <a:rPr lang="en-US" sz="1800" dirty="0" smtClean="0"/>
              <a:t>(Chief Enthusiast); </a:t>
            </a:r>
            <a:r>
              <a:rPr lang="en-US" sz="1800" dirty="0"/>
              <a:t>Education in Acoustics; Committee on International </a:t>
            </a:r>
            <a:r>
              <a:rPr lang="en-US" sz="1800" dirty="0" err="1"/>
              <a:t>Liason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b="1" dirty="0"/>
              <a:t>G. Christopher </a:t>
            </a:r>
            <a:r>
              <a:rPr lang="en-US" sz="1800" b="1" dirty="0" err="1"/>
              <a:t>Stecker</a:t>
            </a:r>
            <a:r>
              <a:rPr lang="en-US" sz="1800" b="1" dirty="0"/>
              <a:t>: </a:t>
            </a:r>
            <a:r>
              <a:rPr lang="en-US" sz="1800" dirty="0"/>
              <a:t>ASA Books</a:t>
            </a:r>
            <a:br>
              <a:rPr lang="en-US" sz="1800" dirty="0"/>
            </a:br>
            <a:r>
              <a:rPr lang="en-US" sz="1800" b="1" dirty="0"/>
              <a:t>Barbara Shinn-Cunningham:</a:t>
            </a:r>
            <a:r>
              <a:rPr lang="en-US" sz="1800" dirty="0"/>
              <a:t> Finance</a:t>
            </a:r>
            <a:br>
              <a:rPr lang="en-US" sz="1800" dirty="0"/>
            </a:br>
            <a:r>
              <a:rPr lang="en-US" sz="1800" b="1" dirty="0"/>
              <a:t>Pavel </a:t>
            </a:r>
            <a:r>
              <a:rPr lang="en-US" sz="1800" b="1" dirty="0" err="1"/>
              <a:t>Zahorik</a:t>
            </a:r>
            <a:r>
              <a:rPr lang="en-US" sz="1800" b="1" dirty="0"/>
              <a:t>: </a:t>
            </a:r>
            <a:r>
              <a:rPr lang="en-US" sz="1800" dirty="0"/>
              <a:t>Meetings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William </a:t>
            </a:r>
            <a:r>
              <a:rPr lang="en-US" sz="1800" b="1" dirty="0"/>
              <a:t>Yost: </a:t>
            </a:r>
            <a:r>
              <a:rPr lang="en-US" sz="1800" dirty="0"/>
              <a:t>Public Policy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Karen </a:t>
            </a:r>
            <a:r>
              <a:rPr lang="en-US" sz="1800" b="1" dirty="0" err="1"/>
              <a:t>Helfer</a:t>
            </a:r>
            <a:r>
              <a:rPr lang="en-US" sz="1800" b="1" dirty="0"/>
              <a:t>: </a:t>
            </a:r>
            <a:r>
              <a:rPr lang="en-US" sz="1800" dirty="0"/>
              <a:t>Prizes </a:t>
            </a:r>
            <a:r>
              <a:rPr lang="en-US" sz="1800" dirty="0"/>
              <a:t>and Special </a:t>
            </a:r>
            <a:r>
              <a:rPr lang="en-US" sz="1800" dirty="0"/>
              <a:t>Fellowships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pPr marL="36576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/>
          </a:p>
          <a:p>
            <a:pPr marL="36576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 smtClean="0"/>
          </a:p>
          <a:p>
            <a:pPr marL="36576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/>
          </a:p>
          <a:p>
            <a:pPr marL="36576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1" i="1" dirty="0" smtClean="0"/>
              <a:t>Ex </a:t>
            </a:r>
            <a:r>
              <a:rPr lang="en-US" sz="1800" b="1" i="1" dirty="0"/>
              <a:t>officio: </a:t>
            </a:r>
          </a:p>
          <a:p>
            <a:pPr marL="36576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1" dirty="0"/>
              <a:t>Elizabeth A. Strickland, </a:t>
            </a:r>
            <a:r>
              <a:rPr lang="en-US" sz="1800" dirty="0"/>
              <a:t>member of Membership Committee </a:t>
            </a:r>
            <a:br>
              <a:rPr lang="en-US" sz="1800" dirty="0"/>
            </a:br>
            <a:r>
              <a:rPr lang="en-US" sz="1800" b="1" dirty="0"/>
              <a:t>Andrew J. </a:t>
            </a:r>
            <a:r>
              <a:rPr lang="en-US" sz="1800" b="1" dirty="0" err="1"/>
              <a:t>Oxenham</a:t>
            </a:r>
            <a:r>
              <a:rPr lang="en-US" sz="1800" b="1" dirty="0"/>
              <a:t>, </a:t>
            </a:r>
            <a:r>
              <a:rPr lang="en-US" sz="1800" dirty="0"/>
              <a:t>member of the Medals and Awards Committee </a:t>
            </a:r>
            <a:br>
              <a:rPr lang="en-US" sz="1800" dirty="0"/>
            </a:br>
            <a:r>
              <a:rPr lang="en-US" sz="1800" b="1" dirty="0"/>
              <a:t>Daniel Guest, </a:t>
            </a:r>
            <a:r>
              <a:rPr lang="en-US" sz="1800" dirty="0"/>
              <a:t>member of Student Council </a:t>
            </a:r>
            <a:br>
              <a:rPr lang="en-US" sz="1800" dirty="0"/>
            </a:br>
            <a:r>
              <a:rPr lang="en-US" sz="1800" b="1" dirty="0"/>
              <a:t>Skyler G. Jennings, </a:t>
            </a:r>
            <a:r>
              <a:rPr lang="en-US" sz="1800" dirty="0"/>
              <a:t>member of ASACOS</a:t>
            </a:r>
          </a:p>
        </p:txBody>
      </p:sp>
      <p:sp>
        <p:nvSpPr>
          <p:cNvPr id="4" name="TextBox 3"/>
          <p:cNvSpPr txBox="1"/>
          <p:nvPr/>
        </p:nvSpPr>
        <p:spPr>
          <a:xfrm rot="19715754">
            <a:off x="6884683" y="4454950"/>
            <a:ext cx="2262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Please email with any corrections or additions</a:t>
            </a:r>
          </a:p>
        </p:txBody>
      </p:sp>
    </p:spTree>
    <p:extLst>
      <p:ext uri="{BB962C8B-B14F-4D97-AF65-F5344CB8AC3E}">
        <p14:creationId xmlns:p14="http://schemas.microsoft.com/office/powerpoint/2010/main" val="11593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763" y="780503"/>
            <a:ext cx="3607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P &amp; P Associate Editors</a:t>
            </a:r>
          </a:p>
          <a:p>
            <a:r>
              <a:rPr lang="en-US" sz="2000" b="1" dirty="0">
                <a:latin typeface="+mn-lt"/>
              </a:rPr>
              <a:t>(ending terms)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1589729"/>
            <a:ext cx="8963506" cy="48320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b="1" u="sng" dirty="0">
                <a:latin typeface="+mn-lt"/>
              </a:rPr>
              <a:t>Coordinating Editor</a:t>
            </a:r>
          </a:p>
          <a:p>
            <a:r>
              <a:rPr lang="en-US" sz="2000" dirty="0">
                <a:latin typeface="+mn-lt"/>
              </a:rPr>
              <a:t>Adrian K.C. Lee (19)</a:t>
            </a:r>
          </a:p>
          <a:p>
            <a:endParaRPr lang="en-US" sz="2000" b="1" u="sng" dirty="0" smtClean="0">
              <a:latin typeface="+mn-lt"/>
            </a:endParaRPr>
          </a:p>
          <a:p>
            <a:r>
              <a:rPr lang="en-US" sz="2000" b="1" u="sng" dirty="0" smtClean="0">
                <a:latin typeface="+mn-lt"/>
              </a:rPr>
              <a:t>Physiological </a:t>
            </a:r>
            <a:r>
              <a:rPr lang="en-US" sz="2000" b="1" u="sng" dirty="0">
                <a:latin typeface="+mn-lt"/>
              </a:rPr>
              <a:t>Acoustics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Ian C. Bruce (19)</a:t>
            </a:r>
          </a:p>
          <a:p>
            <a:r>
              <a:rPr lang="en-US" sz="2000" dirty="0">
                <a:latin typeface="+mn-lt"/>
              </a:rPr>
              <a:t>Karl </a:t>
            </a:r>
            <a:r>
              <a:rPr lang="en-US" sz="2000" dirty="0" err="1">
                <a:latin typeface="+mn-lt"/>
              </a:rPr>
              <a:t>Grosh</a:t>
            </a:r>
            <a:r>
              <a:rPr lang="en-US" sz="2000" dirty="0">
                <a:latin typeface="+mn-lt"/>
              </a:rPr>
              <a:t> (under SAV, 19)</a:t>
            </a:r>
          </a:p>
          <a:p>
            <a:r>
              <a:rPr lang="en-US" sz="2000" dirty="0">
                <a:latin typeface="+mn-lt"/>
              </a:rPr>
              <a:t>Philip X. </a:t>
            </a:r>
            <a:r>
              <a:rPr lang="en-US" sz="2000" dirty="0" err="1">
                <a:latin typeface="+mn-lt"/>
              </a:rPr>
              <a:t>Joris</a:t>
            </a:r>
            <a:r>
              <a:rPr lang="en-US" sz="2000" dirty="0">
                <a:latin typeface="+mn-lt"/>
              </a:rPr>
              <a:t> (20)</a:t>
            </a:r>
          </a:p>
          <a:p>
            <a:r>
              <a:rPr lang="en-US" sz="2000" dirty="0">
                <a:latin typeface="+mn-lt"/>
              </a:rPr>
              <a:t>Adrian K.C. Lee (19)</a:t>
            </a:r>
          </a:p>
          <a:p>
            <a:r>
              <a:rPr lang="en-US" sz="2000" dirty="0">
                <a:latin typeface="+mn-lt"/>
              </a:rPr>
              <a:t>Brenda </a:t>
            </a:r>
            <a:r>
              <a:rPr lang="en-US" sz="2000" dirty="0" err="1">
                <a:latin typeface="+mn-lt"/>
              </a:rPr>
              <a:t>Lonsbury</a:t>
            </a:r>
            <a:r>
              <a:rPr lang="en-US" sz="2000" dirty="0">
                <a:latin typeface="+mn-lt"/>
              </a:rPr>
              <a:t>-Martin (20)</a:t>
            </a:r>
          </a:p>
          <a:p>
            <a:r>
              <a:rPr lang="en-US" sz="2000" dirty="0">
                <a:latin typeface="+mn-lt"/>
              </a:rPr>
              <a:t>Christopher A. </a:t>
            </a:r>
            <a:r>
              <a:rPr lang="en-US" sz="2000" dirty="0" err="1">
                <a:latin typeface="+mn-lt"/>
              </a:rPr>
              <a:t>Shera</a:t>
            </a:r>
            <a:r>
              <a:rPr lang="en-US" sz="2000" dirty="0">
                <a:latin typeface="+mn-lt"/>
              </a:rPr>
              <a:t> (21)</a:t>
            </a:r>
          </a:p>
          <a:p>
            <a:r>
              <a:rPr lang="en-US" sz="2000" dirty="0">
                <a:latin typeface="+mn-lt"/>
              </a:rPr>
              <a:t>G. Christopher </a:t>
            </a:r>
            <a:r>
              <a:rPr lang="en-US" sz="2000" dirty="0" err="1">
                <a:latin typeface="+mn-lt"/>
              </a:rPr>
              <a:t>Stecker</a:t>
            </a:r>
            <a:r>
              <a:rPr lang="en-US" sz="2000" dirty="0">
                <a:latin typeface="+mn-lt"/>
              </a:rPr>
              <a:t> (20</a:t>
            </a:r>
            <a:r>
              <a:rPr lang="en-US" sz="2000" dirty="0" smtClean="0">
                <a:latin typeface="+mn-lt"/>
              </a:rPr>
              <a:t>)</a:t>
            </a: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b="1" u="sng" dirty="0">
                <a:latin typeface="+mn-lt"/>
              </a:rPr>
              <a:t>Psychological Acoustics</a:t>
            </a:r>
          </a:p>
          <a:p>
            <a:r>
              <a:rPr lang="en-US" sz="2000" dirty="0">
                <a:latin typeface="+mn-lt"/>
              </a:rPr>
              <a:t>Les R. Bernstein (19)</a:t>
            </a:r>
          </a:p>
          <a:p>
            <a:r>
              <a:rPr lang="en-US" sz="2000" dirty="0">
                <a:latin typeface="+mn-lt"/>
              </a:rPr>
              <a:t>Virginia Best (19)</a:t>
            </a:r>
          </a:p>
          <a:p>
            <a:r>
              <a:rPr lang="en-US" sz="2000" dirty="0">
                <a:latin typeface="+mn-lt"/>
              </a:rPr>
              <a:t>Jonas </a:t>
            </a:r>
            <a:r>
              <a:rPr lang="en-US" sz="2000" dirty="0" err="1">
                <a:latin typeface="+mn-lt"/>
              </a:rPr>
              <a:t>Braasch</a:t>
            </a:r>
            <a:r>
              <a:rPr lang="en-US" sz="2000" dirty="0">
                <a:latin typeface="+mn-lt"/>
              </a:rPr>
              <a:t> (20)</a:t>
            </a:r>
          </a:p>
          <a:p>
            <a:r>
              <a:rPr lang="en-US" sz="2000" dirty="0">
                <a:latin typeface="+mn-lt"/>
              </a:rPr>
              <a:t>Mathias Dietz (20)</a:t>
            </a:r>
          </a:p>
          <a:p>
            <a:r>
              <a:rPr lang="en-US" sz="2000" dirty="0">
                <a:latin typeface="+mn-lt"/>
              </a:rPr>
              <a:t>Jennifer Lentz (20)</a:t>
            </a:r>
          </a:p>
          <a:p>
            <a:r>
              <a:rPr lang="en-US" sz="2000" dirty="0">
                <a:latin typeface="+mn-lt"/>
              </a:rPr>
              <a:t>Virginia Richards (19)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b="1" u="sng" dirty="0">
                <a:latin typeface="+mn-lt"/>
              </a:rPr>
              <a:t>JASA EL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B.L. </a:t>
            </a:r>
            <a:r>
              <a:rPr lang="en-US" sz="2000" dirty="0" err="1">
                <a:latin typeface="+mn-lt"/>
              </a:rPr>
              <a:t>Lonsbury</a:t>
            </a:r>
            <a:r>
              <a:rPr lang="en-US" sz="2000" dirty="0">
                <a:latin typeface="+mn-lt"/>
              </a:rPr>
              <a:t>-Martin (Phys)</a:t>
            </a:r>
          </a:p>
          <a:p>
            <a:r>
              <a:rPr lang="en-US" sz="2000" dirty="0">
                <a:latin typeface="+mn-lt"/>
              </a:rPr>
              <a:t>Q.-J. Fu (Psych)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b="1" u="sng" dirty="0">
                <a:latin typeface="+mn-lt"/>
              </a:rPr>
              <a:t>POMA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Hari Patra</a:t>
            </a:r>
          </a:p>
          <a:p>
            <a:endParaRPr lang="en-US" sz="2000" dirty="0">
              <a:latin typeface="+mn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94115" y="121290"/>
            <a:ext cx="11112592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</p:spTree>
    <p:extLst>
      <p:ext uri="{BB962C8B-B14F-4D97-AF65-F5344CB8AC3E}">
        <p14:creationId xmlns:p14="http://schemas.microsoft.com/office/powerpoint/2010/main" val="37248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28600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24331"/>
            <a:ext cx="10629900" cy="4966871"/>
          </a:xfrm>
        </p:spPr>
        <p:txBody>
          <a:bodyPr>
            <a:normAutofit/>
          </a:bodyPr>
          <a:lstStyle/>
          <a:p>
            <a:r>
              <a:rPr lang="en-US" sz="2400" dirty="0"/>
              <a:t>TC Chair Picks and Editors Pick</a:t>
            </a:r>
          </a:p>
          <a:p>
            <a:pPr lvl="1"/>
            <a:r>
              <a:rPr lang="en-US" sz="2400" dirty="0"/>
              <a:t> free access for 90 days</a:t>
            </a:r>
          </a:p>
          <a:p>
            <a:pPr lvl="1"/>
            <a:r>
              <a:rPr lang="en-US" sz="2400" dirty="0"/>
              <a:t> elected TC members nominate papers, so talk to them if you have suggestions</a:t>
            </a:r>
          </a:p>
          <a:p>
            <a:pPr lvl="1"/>
            <a:endParaRPr lang="en-US" sz="2400" dirty="0"/>
          </a:p>
          <a:p>
            <a:r>
              <a:rPr lang="en-US" sz="2400" dirty="0"/>
              <a:t> JASA wants reviews and tutorials, they get very high impact factors and generate lots of interest. </a:t>
            </a:r>
            <a:r>
              <a:rPr lang="en-US" sz="2400" dirty="0"/>
              <a:t>Please consider writing these in your area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 New </a:t>
            </a:r>
            <a:r>
              <a:rPr lang="en-US" sz="2400" b="1" i="1" dirty="0"/>
              <a:t>JASA Reflections</a:t>
            </a:r>
            <a:r>
              <a:rPr lang="en-US" sz="2400" b="1" dirty="0"/>
              <a:t> to Honor Significant Articles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5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57C1BE1F-AF08-A447-B67B-415A1BCA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6" y="63406"/>
            <a:ext cx="4975223" cy="15054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New </a:t>
            </a:r>
            <a:r>
              <a:rPr lang="en-US" sz="3600" b="1" i="1" dirty="0"/>
              <a:t>JASA Reflections</a:t>
            </a:r>
            <a:r>
              <a:rPr lang="en-US" sz="3600" b="1" dirty="0"/>
              <a:t> to Honor Significant Articles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400" b="1" dirty="0"/>
              <a:t>Diane </a:t>
            </a:r>
            <a:r>
              <a:rPr lang="en-US" sz="2400" b="1" dirty="0" err="1"/>
              <a:t>Kewley</a:t>
            </a:r>
            <a:r>
              <a:rPr lang="en-US" sz="2400" b="1" dirty="0"/>
              <a:t>-Port and Jim Lynch</a:t>
            </a:r>
            <a:endParaRPr lang="en-US" sz="2400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xmlns="" id="{601C6CF8-25F8-B24F-99D0-666FC759313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462" b="462"/>
          <a:stretch>
            <a:fillRect/>
          </a:stretch>
        </p:blipFill>
        <p:spPr>
          <a:xfrm>
            <a:off x="5843588" y="0"/>
            <a:ext cx="5511800" cy="685800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24CBE1F1-5D9E-B443-BB37-722CCE84A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1685365"/>
            <a:ext cx="5114924" cy="517263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JASA articles with world-wide impact across TCs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Single-page features with professional 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Features displayed multiple ways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ASA website (in Archives and History)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On </a:t>
            </a:r>
            <a:r>
              <a:rPr lang="en-US" sz="1800" dirty="0" err="1"/>
              <a:t>Scitation</a:t>
            </a:r>
            <a:r>
              <a:rPr lang="en-US" sz="1800" dirty="0"/>
              <a:t> as own JASA Section (e.g. ”Book Reviews”)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Back page of printed JASA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Goal: Create 100 </a:t>
            </a:r>
            <a:r>
              <a:rPr lang="en-US" sz="1800" i="1" dirty="0"/>
              <a:t>JASA Reflections</a:t>
            </a:r>
            <a:r>
              <a:rPr lang="en-US" sz="1800" dirty="0"/>
              <a:t> by 100</a:t>
            </a:r>
            <a:r>
              <a:rPr lang="en-US" sz="1800" baseline="30000" dirty="0"/>
              <a:t>th</a:t>
            </a:r>
            <a:r>
              <a:rPr lang="en-US" sz="1800" dirty="0"/>
              <a:t> Anniversary in 2029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On-line version to include Additional Materials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Audio files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Follow up information on development of research described in JASA article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Sample </a:t>
            </a:r>
            <a:r>
              <a:rPr lang="en-US" sz="1800" i="1" dirty="0"/>
              <a:t>JASA Reflections</a:t>
            </a:r>
            <a:r>
              <a:rPr lang="en-US" sz="1800" dirty="0"/>
              <a:t> authored by Diane </a:t>
            </a:r>
            <a:r>
              <a:rPr lang="en-US" sz="1800" dirty="0" err="1"/>
              <a:t>Kewley</a:t>
            </a:r>
            <a:r>
              <a:rPr lang="en-US" sz="1800" dirty="0"/>
              <a:t>-Port and Terrance </a:t>
            </a:r>
            <a:r>
              <a:rPr lang="en-US" sz="1800" dirty="0" err="1"/>
              <a:t>Nearey</a:t>
            </a:r>
            <a:r>
              <a:rPr lang="en-US" sz="1800" dirty="0"/>
              <a:t> describing Dennis Klatt’s speech synthesizer: </a:t>
            </a:r>
            <a:r>
              <a:rPr lang="en-US" sz="1800" dirty="0">
                <a:hlinkClick r:id="rId4"/>
              </a:rPr>
              <a:t>Perfect Paul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0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838203"/>
            <a:ext cx="77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Projected attendance ~1200 </a:t>
            </a:r>
            <a:r>
              <a:rPr lang="en-US" sz="2400" dirty="0" smtClean="0">
                <a:latin typeface="+mn-lt"/>
              </a:rPr>
              <a:t>members </a:t>
            </a: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Special </a:t>
            </a:r>
            <a:r>
              <a:rPr lang="en-US" sz="2400" dirty="0">
                <a:latin typeface="+mn-lt"/>
              </a:rPr>
              <a:t>Sessions Sponsored by P&amp;P: </a:t>
            </a:r>
          </a:p>
          <a:p>
            <a:r>
              <a:rPr lang="en-US" b="1" dirty="0">
                <a:solidFill>
                  <a:prstClr val="black"/>
                </a:solidFill>
                <a:latin typeface="+mn-lt"/>
              </a:rPr>
              <a:t>Acoustics Outreach: Linking Physiology and Behavior for Future Collaborations</a:t>
            </a:r>
          </a:p>
          <a:p>
            <a:r>
              <a:rPr lang="en-US" dirty="0">
                <a:solidFill>
                  <a:prstClr val="black"/>
                </a:solidFill>
                <a:latin typeface="+mn-lt"/>
              </a:rPr>
              <a:t>Organized by: Amanda </a:t>
            </a:r>
            <a:r>
              <a:rPr lang="en-US" dirty="0" err="1">
                <a:solidFill>
                  <a:prstClr val="black"/>
                </a:solidFill>
                <a:latin typeface="+mn-lt"/>
              </a:rPr>
              <a:t>Lauer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, Anna Diedesch</a:t>
            </a:r>
          </a:p>
          <a:p>
            <a:endParaRPr lang="en-US" dirty="0">
              <a:solidFill>
                <a:prstClr val="black"/>
              </a:solidFill>
              <a:latin typeface="+mn-lt"/>
            </a:endParaRPr>
          </a:p>
          <a:p>
            <a:r>
              <a:rPr lang="en-US" b="1" dirty="0">
                <a:solidFill>
                  <a:prstClr val="black"/>
                </a:solidFill>
                <a:latin typeface="+mn-lt"/>
              </a:rPr>
              <a:t>Music, Speech, and the Brain </a:t>
            </a:r>
          </a:p>
          <a:p>
            <a:r>
              <a:rPr lang="en-US" dirty="0">
                <a:solidFill>
                  <a:prstClr val="black"/>
                </a:solidFill>
                <a:latin typeface="+mn-lt"/>
              </a:rPr>
              <a:t>(Joint with Speech Communication, Musical Acoustics) </a:t>
            </a:r>
          </a:p>
          <a:p>
            <a:r>
              <a:rPr lang="en-US" dirty="0">
                <a:solidFill>
                  <a:prstClr val="black"/>
                </a:solidFill>
                <a:latin typeface="+mn-lt"/>
              </a:rPr>
              <a:t>Organized by: Christina Zhao, Patricia </a:t>
            </a:r>
            <a:r>
              <a:rPr lang="en-US" dirty="0" err="1">
                <a:solidFill>
                  <a:prstClr val="black"/>
                </a:solidFill>
                <a:latin typeface="+mn-lt"/>
              </a:rPr>
              <a:t>Kuhl</a:t>
            </a:r>
            <a:endParaRPr lang="en-US" dirty="0">
              <a:solidFill>
                <a:prstClr val="black"/>
              </a:solidFill>
              <a:latin typeface="+mn-lt"/>
            </a:endParaRPr>
          </a:p>
          <a:p>
            <a:endParaRPr lang="en-US" dirty="0">
              <a:solidFill>
                <a:prstClr val="black"/>
              </a:solidFill>
              <a:latin typeface="+mn-lt"/>
            </a:endParaRPr>
          </a:p>
          <a:p>
            <a:r>
              <a:rPr lang="en-US" b="1" dirty="0">
                <a:solidFill>
                  <a:prstClr val="black"/>
                </a:solidFill>
                <a:latin typeface="+mn-lt"/>
              </a:rPr>
              <a:t>Parsing Limitations on Auditory Spatial Acuity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 </a:t>
            </a:r>
          </a:p>
          <a:p>
            <a:r>
              <a:rPr lang="en-US" dirty="0">
                <a:solidFill>
                  <a:prstClr val="black"/>
                </a:solidFill>
                <a:latin typeface="+mn-lt"/>
              </a:rPr>
              <a:t>Organized by: Andrew Brown</a:t>
            </a:r>
          </a:p>
          <a:p>
            <a:endParaRPr lang="en-US" dirty="0">
              <a:solidFill>
                <a:prstClr val="black"/>
              </a:solidFill>
              <a:latin typeface="+mn-lt"/>
            </a:endParaRPr>
          </a:p>
          <a:p>
            <a:r>
              <a:rPr lang="en-US" b="1" dirty="0">
                <a:solidFill>
                  <a:prstClr val="black"/>
                </a:solidFill>
                <a:latin typeface="+mn-lt"/>
              </a:rPr>
              <a:t>Speech Perception in Children with </a:t>
            </a:r>
            <a:r>
              <a:rPr lang="en-US" b="1" dirty="0" smtClean="0">
                <a:solidFill>
                  <a:prstClr val="black"/>
                </a:solidFill>
                <a:latin typeface="+mn-lt"/>
              </a:rPr>
              <a:t>Hearing Impairment</a:t>
            </a:r>
            <a:endParaRPr lang="en-US" b="1" dirty="0">
              <a:solidFill>
                <a:prstClr val="black"/>
              </a:solidFill>
              <a:latin typeface="+mn-lt"/>
            </a:endParaRPr>
          </a:p>
          <a:p>
            <a:r>
              <a:rPr lang="en-US" dirty="0">
                <a:solidFill>
                  <a:prstClr val="black"/>
                </a:solidFill>
                <a:latin typeface="+mn-lt"/>
              </a:rPr>
              <a:t>(Joint with Speech Communication)</a:t>
            </a:r>
          </a:p>
          <a:p>
            <a:r>
              <a:rPr lang="en-US" dirty="0">
                <a:solidFill>
                  <a:prstClr val="black"/>
                </a:solidFill>
                <a:latin typeface="+mn-lt"/>
              </a:rPr>
              <a:t>Organized by: </a:t>
            </a:r>
            <a:r>
              <a:rPr lang="en-US" dirty="0" err="1">
                <a:solidFill>
                  <a:srgbClr val="313131"/>
                </a:solidFill>
                <a:latin typeface="+mn-lt"/>
              </a:rPr>
              <a:t>Mishaela</a:t>
            </a:r>
            <a:r>
              <a:rPr lang="en-US" dirty="0">
                <a:solidFill>
                  <a:srgbClr val="313131"/>
                </a:solidFill>
                <a:latin typeface="+mn-lt"/>
              </a:rPr>
              <a:t> DiNino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, Kelly Jahn</a:t>
            </a:r>
            <a:endParaRPr lang="en-US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32657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176</a:t>
            </a:r>
            <a:r>
              <a:rPr lang="en-US" sz="2800" b="1" baseline="30000" dirty="0">
                <a:latin typeface="+mj-lt"/>
              </a:rPr>
              <a:t>th</a:t>
            </a:r>
            <a:r>
              <a:rPr lang="en-US" sz="2800" b="1" dirty="0">
                <a:latin typeface="+mj-lt"/>
              </a:rPr>
              <a:t> Meeting, Victoria, Canada, 5– 9 November, 2018</a:t>
            </a:r>
          </a:p>
        </p:txBody>
      </p:sp>
    </p:spTree>
    <p:extLst>
      <p:ext uri="{BB962C8B-B14F-4D97-AF65-F5344CB8AC3E}">
        <p14:creationId xmlns:p14="http://schemas.microsoft.com/office/powerpoint/2010/main" val="29324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11277600" cy="473074"/>
          </a:xfrm>
        </p:spPr>
        <p:txBody>
          <a:bodyPr>
            <a:noAutofit/>
          </a:bodyPr>
          <a:lstStyle/>
          <a:p>
            <a:r>
              <a:rPr lang="en-US" sz="4000" dirty="0"/>
              <a:t>Victoria </a:t>
            </a:r>
            <a:r>
              <a:rPr lang="en-US" sz="4000" dirty="0"/>
              <a:t>Sessions </a:t>
            </a:r>
            <a:r>
              <a:rPr lang="en-US" sz="4000" dirty="0"/>
              <a:t>(PP and *Co-Sponsored</a:t>
            </a:r>
            <a:r>
              <a:rPr lang="en-US" sz="4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458200" cy="4351338"/>
          </a:xfrm>
        </p:spPr>
        <p:txBody>
          <a:bodyPr numCol="1">
            <a:normAutofit/>
          </a:bodyPr>
          <a:lstStyle/>
          <a:p>
            <a:pPr marL="231775" indent="-231775"/>
            <a:r>
              <a:rPr lang="en-US" sz="2400" dirty="0"/>
              <a:t> *Coupling Phonetics and Psycholinguistics (SC, Monday)</a:t>
            </a:r>
          </a:p>
          <a:p>
            <a:pPr marL="231775" indent="-231775"/>
            <a:r>
              <a:rPr lang="en-US" sz="2400" dirty="0"/>
              <a:t>   Acoustics Bricolage (Wednesday)</a:t>
            </a:r>
          </a:p>
          <a:p>
            <a:pPr marL="231775" indent="-231775"/>
            <a:r>
              <a:rPr lang="en-US" sz="2400" dirty="0"/>
              <a:t>   Pitch and Sound Localization (Wednesday) </a:t>
            </a:r>
          </a:p>
          <a:p>
            <a:pPr marL="231775" indent="-231775"/>
            <a:r>
              <a:rPr lang="en-US" sz="2400" dirty="0"/>
              <a:t>*The Sound of Emotion (SC, Wednesday)</a:t>
            </a:r>
          </a:p>
          <a:p>
            <a:pPr marL="231775" indent="-231775"/>
            <a:r>
              <a:rPr lang="en-US" sz="2400" dirty="0"/>
              <a:t> *Effects of Noise on Human Performance (NS, Thursday)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98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4896</TotalTime>
  <Words>1435</Words>
  <Application>Microsoft Office PowerPoint</Application>
  <PresentationFormat>Widescreen</PresentationFormat>
  <Paragraphs>240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P&amp;P Technical Committee Meeting </vt:lpstr>
      <vt:lpstr>Agenda</vt:lpstr>
      <vt:lpstr>PowerPoint Presentation</vt:lpstr>
      <vt:lpstr>P&amp;P Members Serving ASA</vt:lpstr>
      <vt:lpstr>Journal of the Acoustical Society of America</vt:lpstr>
      <vt:lpstr>JASA</vt:lpstr>
      <vt:lpstr>New JASA Reflections to Honor Significant Articles Diane Kewley-Port and Jim Lynch</vt:lpstr>
      <vt:lpstr>PowerPoint Presentation</vt:lpstr>
      <vt:lpstr>Victoria Sessions (PP and *Co-Sponsored)</vt:lpstr>
      <vt:lpstr>PowerPoint Presentation</vt:lpstr>
      <vt:lpstr>PowerPoint Presentation</vt:lpstr>
      <vt:lpstr>ASA Updates</vt:lpstr>
      <vt:lpstr>PowerPoint Presentation</vt:lpstr>
      <vt:lpstr>Campaign for ASA Early Career Leadership </vt:lpstr>
      <vt:lpstr>Nominate Candidates for Medals, Awards, and to be Fellows</vt:lpstr>
      <vt:lpstr>2020 Technical Initiatives</vt:lpstr>
      <vt:lpstr>2019 TC Funds</vt:lpstr>
      <vt:lpstr>Student Council Report</vt:lpstr>
      <vt:lpstr>Live Streaming Update</vt:lpstr>
      <vt:lpstr>OPEN FORUM  </vt:lpstr>
    </vt:vector>
  </TitlesOfParts>
  <Company>University of Minnesota, College of Liberal Arts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P&amp;P Technical Committee Meeting</dc:title>
  <dc:creator>Andrew J. Oxenham</dc:creator>
  <cp:lastModifiedBy>Erick Gallun</cp:lastModifiedBy>
  <cp:revision>712</cp:revision>
  <dcterms:created xsi:type="dcterms:W3CDTF">2010-11-16T21:45:24Z</dcterms:created>
  <dcterms:modified xsi:type="dcterms:W3CDTF">2018-11-06T23:33:47Z</dcterms:modified>
</cp:coreProperties>
</file>