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4"/>
  </p:notesMasterIdLst>
  <p:sldIdLst>
    <p:sldId id="258" r:id="rId2"/>
    <p:sldId id="344" r:id="rId3"/>
    <p:sldId id="315" r:id="rId4"/>
    <p:sldId id="320" r:id="rId5"/>
    <p:sldId id="338" r:id="rId6"/>
    <p:sldId id="319" r:id="rId7"/>
    <p:sldId id="341" r:id="rId8"/>
    <p:sldId id="354" r:id="rId9"/>
    <p:sldId id="294" r:id="rId10"/>
    <p:sldId id="349" r:id="rId11"/>
    <p:sldId id="350" r:id="rId12"/>
    <p:sldId id="352" r:id="rId13"/>
    <p:sldId id="353" r:id="rId14"/>
    <p:sldId id="298" r:id="rId15"/>
    <p:sldId id="345" r:id="rId16"/>
    <p:sldId id="340" r:id="rId17"/>
    <p:sldId id="351" r:id="rId18"/>
    <p:sldId id="355" r:id="rId19"/>
    <p:sldId id="346" r:id="rId20"/>
    <p:sldId id="347" r:id="rId21"/>
    <p:sldId id="339" r:id="rId22"/>
    <p:sldId id="34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16" autoAdjust="0"/>
    <p:restoredTop sz="94434" autoAdjust="0"/>
  </p:normalViewPr>
  <p:slideViewPr>
    <p:cSldViewPr>
      <p:cViewPr varScale="1">
        <p:scale>
          <a:sx n="66" d="100"/>
          <a:sy n="66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3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CF37-87D5-43E1-A0E2-5FFB721A474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B781-2299-452B-BBB9-6C1EBDA81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0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XX’s need to be filled in </a:t>
            </a:r>
            <a:r>
              <a:rPr lang="mr-IN" dirty="0" smtClean="0"/>
              <a:t>–</a:t>
            </a:r>
            <a:r>
              <a:rPr lang="en-US" dirty="0" smtClean="0"/>
              <a:t> is this a</a:t>
            </a:r>
            <a:r>
              <a:rPr lang="en-US" baseline="0" dirty="0" smtClean="0"/>
              <a:t> P&amp;P only number? Or all abstracts/live sessions?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0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this out for this meeting? No special session for Fall </a:t>
            </a:r>
            <a:r>
              <a:rPr lang="mr-IN" dirty="0" smtClean="0"/>
              <a:t>–</a:t>
            </a:r>
            <a:r>
              <a:rPr lang="en-US" dirty="0" smtClean="0"/>
              <a:t> or we could advertise for MN</a:t>
            </a:r>
            <a:r>
              <a:rPr lang="en-US" baseline="0" dirty="0" smtClean="0"/>
              <a:t> special sessions?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3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Limited spots, so tell your students to apply soon.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98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Did this happen?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not sure about the Ex officio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4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Are there still</a:t>
            </a:r>
            <a:r>
              <a:rPr lang="en-US" baseline="0" dirty="0" smtClean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39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anything happening</a:t>
            </a:r>
            <a:r>
              <a:rPr lang="en-US" baseline="0" dirty="0" smtClean="0"/>
              <a:t>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C0528-86DA-40FA-9540-3F93F6D4B058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AE215-291C-40E0-8A6E-6F65D39D0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57F27-9DF6-40F5-941C-56C94E1E5EA1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159E7-9BE6-48D6-AFA6-71B606D43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6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287C5-EE41-4502-A08A-B5311209BAED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CD16E-1DC3-49D2-A313-94D146858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09601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24329"/>
            <a:ext cx="7886700" cy="435133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9BEDCF-3216-4B64-A152-73DC731A3E48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75A9-14FF-4324-892D-24E1C23A53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Home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033"/>
          <a:stretch/>
        </p:blipFill>
        <p:spPr bwMode="auto">
          <a:xfrm>
            <a:off x="29936" y="6160673"/>
            <a:ext cx="808264" cy="69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6078765" y="6356351"/>
            <a:ext cx="3065235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1600" b="1" i="1" dirty="0" smtClean="0">
                <a:solidFill>
                  <a:schemeClr val="tx1"/>
                </a:solidFill>
              </a:rPr>
              <a:t>Frederick.Gallun@va.gov</a:t>
            </a:r>
            <a:endParaRPr lang="en-US" sz="1600" b="1" i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81000" y="609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FA212-31D8-4D77-8048-F0D80C463818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77AC7-2073-467F-B14D-C6787B2E6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E3E00-7B96-4663-88EB-14003BB21352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F14D3-9886-4DEF-8438-5787096CF3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1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A6FE0-08D5-4876-9C01-F3D97E9D8012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25F6F-8F8F-41B8-82D7-8C1F130E1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7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3FD72-5457-450F-A8C1-A97BEF0E97E2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7BA04-94AE-46AB-97F6-08981427B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8DAEBC-9061-483B-AA5E-F1E42E54D609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6A7A2-3B27-45BB-A65C-DA20E16CA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1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920E3-D7AB-4B36-A99B-79324AE4C1DD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79C0B-2229-4541-A418-A0D3F3EC7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6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BCCE3-B5F6-4835-9040-20CFC5EA766A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4B87A-5550-4E21-B68A-8BB19BF1E5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acousticalsociety.org/content/campaign-asa-early-career-leadershi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acousticalsociety.org/membership/rules_and_procedures/procedures#fellowshi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esound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jones@acousticalsociety.org" TargetMode="External"/><Relationship Id="rId2" Type="http://schemas.openxmlformats.org/officeDocument/2006/relationships/hyperlink" Target="http://exploresound.org/business-directory-2/?wpbdp_view=all_list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ploresound.org/business-directory-2/?wpbdp_view=submit_list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as.org/page/communicating-engage" TargetMode="External"/><Relationship Id="rId2" Type="http://schemas.openxmlformats.org/officeDocument/2006/relationships/hyperlink" Target="http://exploresound.org/explore-sound-home/what-is-acoustics/career-profile-archiv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jones@acousticalsociety.or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cousticalsociety.org/meetings/special_session_plann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cousticalsociety.org/content/asa-school-2018-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84909" y="381000"/>
            <a:ext cx="7772400" cy="145626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P&amp;P Technical Committee 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7982" y="3200400"/>
            <a:ext cx="7772400" cy="3399751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 smtClean="0"/>
              <a:t>December 5, 2017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Chair: Frederick J. </a:t>
            </a:r>
            <a:r>
              <a:rPr lang="en-US" sz="2800" dirty="0" err="1" smtClean="0"/>
              <a:t>Gallun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VA RR&amp;D </a:t>
            </a:r>
            <a:r>
              <a:rPr lang="en-US" sz="2800" dirty="0" smtClean="0"/>
              <a:t>NCRAR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84909" y="1524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174</a:t>
            </a:r>
            <a:r>
              <a:rPr lang="en-US" sz="2800" baseline="30000" dirty="0" smtClean="0">
                <a:latin typeface="+mn-lt"/>
              </a:rPr>
              <a:t>th</a:t>
            </a:r>
            <a:r>
              <a:rPr lang="en-US" sz="2800" dirty="0" smtClean="0">
                <a:latin typeface="+mn-lt"/>
              </a:rPr>
              <a:t> ASA Meeting, New Orleans, Louisiana, Fall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585" y="150534"/>
            <a:ext cx="4899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Technical Committee Members:</a:t>
            </a:r>
            <a:endParaRPr lang="en-US" sz="28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649" y="841950"/>
            <a:ext cx="4255151" cy="40934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b="1" dirty="0" smtClean="0">
                <a:latin typeface="+mn-lt"/>
                <a:cs typeface="Times New Roman" panose="02020603050405020304" pitchFamily="18" charset="0"/>
              </a:rPr>
              <a:t>Term 2015 - 2018</a:t>
            </a: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Matt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Goupell</a:t>
            </a:r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Jungmee</a:t>
            </a: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 Lee</a:t>
            </a: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Sunil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Puria</a:t>
            </a:r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Pat </a:t>
            </a: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Zurek</a:t>
            </a:r>
          </a:p>
          <a:p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Term 2016 - 2019 </a:t>
            </a:r>
          </a:p>
          <a:p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Huanping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Dai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Karen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Helfer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Pamela Souza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Elizabeth Strickland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Sarah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Verhulst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Matthew Winn</a:t>
            </a:r>
          </a:p>
          <a:p>
            <a:endParaRPr lang="en-US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8303" y="717076"/>
            <a:ext cx="4629729" cy="570925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+mn-lt"/>
                <a:cs typeface="Times New Roman" panose="02020603050405020304" pitchFamily="18" charset="0"/>
              </a:rPr>
              <a:t>Term </a:t>
            </a:r>
            <a:r>
              <a:rPr lang="en-US" sz="2000" b="1" dirty="0" smtClean="0">
                <a:latin typeface="+mn-lt"/>
                <a:cs typeface="Times New Roman" panose="02020603050405020304" pitchFamily="18" charset="0"/>
              </a:rPr>
              <a:t>2017 - 2020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Joshua Bernstein</a:t>
            </a: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Emily Buss</a:t>
            </a: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Hari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Bharadwaj</a:t>
            </a:r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Monita</a:t>
            </a:r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 Chatterjee</a:t>
            </a: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Ross Maddox</a:t>
            </a: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Christopher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Shera</a:t>
            </a:r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+mn-lt"/>
                <a:cs typeface="Times New Roman" panose="02020603050405020304" pitchFamily="18" charset="0"/>
              </a:rPr>
              <a:t>Christian </a:t>
            </a:r>
            <a:r>
              <a:rPr lang="en-US" sz="2000" dirty="0" err="1" smtClean="0">
                <a:latin typeface="+mn-lt"/>
                <a:cs typeface="Times New Roman" panose="02020603050405020304" pitchFamily="18" charset="0"/>
              </a:rPr>
              <a:t>Stilp</a:t>
            </a:r>
            <a:endParaRPr lang="en-US" sz="2000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 smtClean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+mn-lt"/>
                <a:cs typeface="Times New Roman" panose="02020603050405020304" pitchFamily="18" charset="0"/>
              </a:rPr>
              <a:t>Term </a:t>
            </a:r>
            <a:r>
              <a:rPr lang="en-US" sz="2000" b="1" dirty="0">
                <a:latin typeface="+mn-lt"/>
                <a:cs typeface="Times New Roman" panose="02020603050405020304" pitchFamily="18" charset="0"/>
              </a:rPr>
              <a:t>2018 - 2021</a:t>
            </a:r>
          </a:p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(starting in Minneapolis) </a:t>
            </a: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Michael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Akeroyd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Anna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Diedesch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Richard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Freyman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Antje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Ihlefeld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Alan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Kan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Elin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Roverud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endParaRPr lang="en-US" sz="2000" dirty="0" smtClean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1567" y="5181600"/>
            <a:ext cx="831824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3600" b="1" i="1" dirty="0" smtClean="0">
                <a:latin typeface="+mn-lt"/>
              </a:rPr>
              <a:t>Who should be nominated for TC in 2018? </a:t>
            </a:r>
          </a:p>
        </p:txBody>
      </p:sp>
    </p:spTree>
    <p:extLst>
      <p:ext uri="{BB962C8B-B14F-4D97-AF65-F5344CB8AC3E}">
        <p14:creationId xmlns:p14="http://schemas.microsoft.com/office/powerpoint/2010/main" val="39472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533400"/>
          </a:xfrm>
        </p:spPr>
        <p:txBody>
          <a:bodyPr>
            <a:normAutofit/>
          </a:bodyPr>
          <a:lstStyle/>
          <a:p>
            <a:r>
              <a:rPr lang="en-US" b="1" dirty="0"/>
              <a:t>P&amp;P </a:t>
            </a:r>
            <a:r>
              <a:rPr lang="en-US" b="1" dirty="0" smtClean="0"/>
              <a:t>Members Serving ASA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22086"/>
            <a:ext cx="77724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Andrew </a:t>
            </a:r>
            <a:r>
              <a:rPr lang="en-US" sz="2400" b="1" dirty="0" err="1"/>
              <a:t>Oxenham</a:t>
            </a:r>
            <a:r>
              <a:rPr lang="en-US" sz="2400" dirty="0"/>
              <a:t>: Executive Council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Peggy Nelson</a:t>
            </a:r>
            <a:r>
              <a:rPr lang="en-US" sz="2400" dirty="0"/>
              <a:t>: Acoustical Society Foundation Board; Women in Acoustics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Brenda </a:t>
            </a:r>
            <a:r>
              <a:rPr lang="en-US" sz="2400" b="1" dirty="0" err="1"/>
              <a:t>Lonsbury</a:t>
            </a:r>
            <a:r>
              <a:rPr lang="en-US" sz="2400" b="1" dirty="0"/>
              <a:t>-Martin</a:t>
            </a:r>
            <a:r>
              <a:rPr lang="en-US" sz="2400" dirty="0"/>
              <a:t>: Medals and Awards (Chair)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Judy </a:t>
            </a:r>
            <a:r>
              <a:rPr lang="en-US" sz="2400" b="1" dirty="0" err="1"/>
              <a:t>Dubno</a:t>
            </a:r>
            <a:r>
              <a:rPr lang="en-US" sz="2400" dirty="0"/>
              <a:t>: Medals and Awards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Marjorie Leek: </a:t>
            </a:r>
            <a:r>
              <a:rPr lang="en-US" sz="2400" dirty="0"/>
              <a:t>Membership (Chair)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Elizabeth Strickland</a:t>
            </a:r>
            <a:r>
              <a:rPr lang="en-US" sz="2400" dirty="0"/>
              <a:t>: Membership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Adam </a:t>
            </a:r>
            <a:r>
              <a:rPr lang="en-US" sz="2400" b="1" dirty="0" err="1"/>
              <a:t>Svec</a:t>
            </a:r>
            <a:r>
              <a:rPr lang="en-US" sz="2400" dirty="0"/>
              <a:t>: Education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/>
              <a:t>Jont</a:t>
            </a:r>
            <a:r>
              <a:rPr lang="en-US" sz="2400" b="1" dirty="0"/>
              <a:t> Allen</a:t>
            </a:r>
            <a:r>
              <a:rPr lang="en-US" sz="2400" dirty="0"/>
              <a:t>: Archives and History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Skyler Jennings: </a:t>
            </a:r>
            <a:r>
              <a:rPr lang="en-US" sz="2400" dirty="0"/>
              <a:t>Standards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Anna </a:t>
            </a:r>
            <a:r>
              <a:rPr lang="en-US" sz="2400" b="1" dirty="0" err="1"/>
              <a:t>Diedesch</a:t>
            </a:r>
            <a:r>
              <a:rPr lang="en-US" sz="2400" b="1" dirty="0"/>
              <a:t>: </a:t>
            </a:r>
            <a:r>
              <a:rPr lang="en-US" sz="2400" dirty="0"/>
              <a:t>Women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Jennifer Lentz: </a:t>
            </a:r>
            <a:r>
              <a:rPr lang="en-US" sz="2400" dirty="0"/>
              <a:t>Women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 </a:t>
            </a:r>
            <a:r>
              <a:rPr lang="en-US" sz="2400" b="1" dirty="0" err="1"/>
              <a:t>Dorea</a:t>
            </a:r>
            <a:r>
              <a:rPr lang="en-US" sz="2400" b="1" dirty="0"/>
              <a:t> </a:t>
            </a:r>
            <a:r>
              <a:rPr lang="en-US" sz="2400" b="1" dirty="0" err="1"/>
              <a:t>Ruggles</a:t>
            </a:r>
            <a:r>
              <a:rPr lang="en-US" sz="2400" b="1" dirty="0"/>
              <a:t>: </a:t>
            </a:r>
            <a:r>
              <a:rPr lang="en-US" sz="2400" dirty="0"/>
              <a:t>Women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Elin </a:t>
            </a:r>
            <a:r>
              <a:rPr lang="en-US" sz="2400" b="1" dirty="0" err="1"/>
              <a:t>Roverud</a:t>
            </a:r>
            <a:r>
              <a:rPr lang="en-US" sz="2400" b="1" dirty="0"/>
              <a:t>: </a:t>
            </a:r>
            <a:r>
              <a:rPr lang="en-US" sz="2400" dirty="0"/>
              <a:t>Women in Acoustics, Education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Erick Gallun</a:t>
            </a:r>
            <a:r>
              <a:rPr lang="en-US" sz="2400" dirty="0"/>
              <a:t>: Publication Policy; Tutorials, Short Courses, and Hot Topics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Kelly </a:t>
            </a:r>
            <a:r>
              <a:rPr lang="en-US" sz="2400" b="1" dirty="0" err="1"/>
              <a:t>Whiteford</a:t>
            </a:r>
            <a:r>
              <a:rPr lang="en-US" sz="2400" dirty="0"/>
              <a:t>, Student </a:t>
            </a:r>
            <a:r>
              <a:rPr lang="en-US" sz="2400" dirty="0" smtClean="0"/>
              <a:t>Council</a:t>
            </a: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1593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Funds available to PP 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24329"/>
            <a:ext cx="8553450" cy="4351338"/>
          </a:xfrm>
        </p:spPr>
        <p:txBody>
          <a:bodyPr/>
          <a:lstStyle/>
          <a:p>
            <a:pPr lvl="1"/>
            <a:r>
              <a:rPr lang="en-US" dirty="0" smtClean="0"/>
              <a:t>Student </a:t>
            </a:r>
            <a:r>
              <a:rPr lang="en-US" dirty="0"/>
              <a:t>Paper Awards: Each TC gets $1000/year</a:t>
            </a:r>
          </a:p>
          <a:p>
            <a:pPr lvl="1"/>
            <a:r>
              <a:rPr lang="en-US" dirty="0"/>
              <a:t>Travel: Each TC gets $3000/year</a:t>
            </a:r>
          </a:p>
          <a:p>
            <a:pPr lvl="1"/>
            <a:r>
              <a:rPr lang="en-US" dirty="0"/>
              <a:t>Other: Each TC gets $1000/year</a:t>
            </a:r>
          </a:p>
          <a:p>
            <a:endParaRPr lang="en-US" dirty="0" smtClean="0"/>
          </a:p>
          <a:p>
            <a:r>
              <a:rPr lang="en-US" dirty="0" smtClean="0"/>
              <a:t>How should we be using this money?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93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Campaign for ASA Early Career </a:t>
            </a:r>
            <a:r>
              <a:rPr lang="en-US" dirty="0" smtClean="0"/>
              <a:t>Leadership</a:t>
            </a:r>
            <a:r>
              <a:rPr lang="en-US" b="0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24400"/>
            <a:ext cx="7886700" cy="1441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http://acousticalsociety.org/content/campaign-asa-early-career-leadership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0550" y="838200"/>
            <a:ext cx="7924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n-lt"/>
              </a:rPr>
              <a:t>Supporting the Next Generation of </a:t>
            </a:r>
            <a:r>
              <a:rPr lang="en-US" sz="2800" b="1" i="1" dirty="0" smtClean="0">
                <a:latin typeface="+mn-lt"/>
              </a:rPr>
              <a:t>Leaders</a:t>
            </a:r>
          </a:p>
          <a:p>
            <a:endParaRPr lang="en-US" sz="2000" b="1" i="1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Early </a:t>
            </a:r>
            <a:r>
              <a:rPr lang="en-US" sz="2000" dirty="0">
                <a:latin typeface="+mn-lt"/>
              </a:rPr>
              <a:t>career acousticians who </a:t>
            </a:r>
            <a:r>
              <a:rPr lang="en-US" sz="2000" dirty="0" smtClean="0">
                <a:latin typeface="+mn-lt"/>
              </a:rPr>
              <a:t>show </a:t>
            </a:r>
            <a:r>
              <a:rPr lang="en-US" sz="2000" dirty="0">
                <a:latin typeface="+mn-lt"/>
              </a:rPr>
              <a:t>commitment to ASA and </a:t>
            </a:r>
            <a:r>
              <a:rPr lang="en-US" sz="2000" dirty="0" smtClean="0">
                <a:latin typeface="+mn-lt"/>
              </a:rPr>
              <a:t>to </a:t>
            </a:r>
            <a:r>
              <a:rPr lang="en-US" sz="2000" dirty="0">
                <a:latin typeface="+mn-lt"/>
              </a:rPr>
              <a:t>new personal endeavors that will reward the Society and enhance their personal growth as future leaders at the same time.  </a:t>
            </a:r>
            <a:endParaRPr lang="en-US" sz="2000" dirty="0" smtClean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The </a:t>
            </a:r>
            <a:r>
              <a:rPr lang="en-US" sz="2000" dirty="0">
                <a:latin typeface="+mn-lt"/>
              </a:rPr>
              <a:t>plan is to award two fellowships annually, each on the order of $6,000, to support activities that enhance the Fellows’ leadership skills and/or potential within their profession and within the ASA, as proposed by the applicants themselves. </a:t>
            </a: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98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14" y="914400"/>
            <a:ext cx="84436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There are many members of P&amp;P who should be Fellows and are not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Too many of these are women and minorities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We are working too rectify this, but we need your help</a:t>
            </a:r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Contact me and/or </a:t>
            </a:r>
            <a:r>
              <a:rPr lang="en-US" sz="2400" dirty="0" smtClean="0">
                <a:latin typeface="+mn-lt"/>
              </a:rPr>
              <a:t>Elizabeth Strickland with ideas for new Fellow nominations.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>
                <a:latin typeface="+mn-lt"/>
                <a:hlinkClick r:id="rId2"/>
              </a:rPr>
              <a:t>http://</a:t>
            </a:r>
            <a:r>
              <a:rPr lang="en-US" sz="2400" dirty="0" smtClean="0">
                <a:latin typeface="+mn-lt"/>
                <a:hlinkClick r:id="rId2"/>
              </a:rPr>
              <a:t>acousticalsociety.org/membership/rules_and_procedures/procedures#fellowship</a:t>
            </a:r>
            <a:endParaRPr lang="en-US" sz="2400" dirty="0" smtClean="0">
              <a:latin typeface="+mn-lt"/>
            </a:endParaRPr>
          </a:p>
          <a:p>
            <a:endParaRPr lang="en-US" sz="2400" dirty="0">
              <a:latin typeface="+mn-l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NEW </a:t>
            </a:r>
            <a:r>
              <a:rPr lang="en-US" sz="2800" b="1" dirty="0" smtClean="0"/>
              <a:t>P&amp;P </a:t>
            </a:r>
            <a:r>
              <a:rPr lang="en-US" sz="2800" b="1" dirty="0" smtClean="0"/>
              <a:t>FELLOWS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298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86700" cy="381001"/>
          </a:xfrm>
        </p:spPr>
        <p:txBody>
          <a:bodyPr>
            <a:noAutofit/>
          </a:bodyPr>
          <a:lstStyle/>
          <a:p>
            <a:r>
              <a:rPr lang="en-US" dirty="0" smtClean="0"/>
              <a:t>Journal of the Acoustical Society of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752599"/>
            <a:ext cx="7886700" cy="3423067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 smtClean="0"/>
              <a:t>Each TC gets to identify one article per year as the TC Chair’s Pick.</a:t>
            </a:r>
          </a:p>
          <a:p>
            <a:pPr marL="457200" indent="-457200"/>
            <a:r>
              <a:rPr lang="en-US" sz="2800" dirty="0" smtClean="0"/>
              <a:t>This article is free for download and is advertised on the website for 3 months.</a:t>
            </a:r>
          </a:p>
          <a:p>
            <a:pPr marL="457200" indent="-457200"/>
            <a:r>
              <a:rPr lang="en-US" sz="2800" dirty="0" smtClean="0"/>
              <a:t>Email me your suggestions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6992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342" y="974941"/>
            <a:ext cx="3587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P &amp; P Associate Editors</a:t>
            </a:r>
            <a:endParaRPr lang="en-US" sz="2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342" y="1719540"/>
            <a:ext cx="3097515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+mn-lt"/>
              </a:rPr>
              <a:t>Physiological Acoustics</a:t>
            </a:r>
            <a:endParaRPr lang="en-US" sz="2400" u="sng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Carolina </a:t>
            </a:r>
            <a:r>
              <a:rPr lang="en-US" sz="2000" dirty="0" err="1" smtClean="0">
                <a:latin typeface="+mn-lt"/>
              </a:rPr>
              <a:t>Abdala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Ian C. Bruce</a:t>
            </a:r>
          </a:p>
          <a:p>
            <a:r>
              <a:rPr lang="en-US" sz="2000" dirty="0" smtClean="0">
                <a:latin typeface="+mn-lt"/>
              </a:rPr>
              <a:t>Karl </a:t>
            </a:r>
            <a:r>
              <a:rPr lang="en-US" sz="2000" dirty="0" err="1" smtClean="0">
                <a:latin typeface="+mn-lt"/>
              </a:rPr>
              <a:t>Grosh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Philip X. </a:t>
            </a:r>
            <a:r>
              <a:rPr lang="en-US" sz="2000" dirty="0" err="1" smtClean="0">
                <a:latin typeface="+mn-lt"/>
              </a:rPr>
              <a:t>Joris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Adrian K.C. Lee</a:t>
            </a:r>
          </a:p>
          <a:p>
            <a:r>
              <a:rPr lang="en-US" sz="2000" dirty="0" smtClean="0">
                <a:latin typeface="+mn-lt"/>
              </a:rPr>
              <a:t>Brenda </a:t>
            </a:r>
            <a:r>
              <a:rPr lang="en-US" sz="2000" dirty="0" err="1" smtClean="0">
                <a:latin typeface="+mn-lt"/>
              </a:rPr>
              <a:t>Lonsbury</a:t>
            </a:r>
            <a:r>
              <a:rPr lang="en-US" sz="2000" dirty="0" smtClean="0">
                <a:latin typeface="+mn-lt"/>
              </a:rPr>
              <a:t>-Martin</a:t>
            </a:r>
          </a:p>
          <a:p>
            <a:r>
              <a:rPr lang="en-US" sz="2000" dirty="0" smtClean="0">
                <a:latin typeface="+mn-lt"/>
              </a:rPr>
              <a:t>Christopher A. </a:t>
            </a:r>
            <a:r>
              <a:rPr lang="en-US" sz="2000" dirty="0" err="1" smtClean="0">
                <a:latin typeface="+mn-lt"/>
              </a:rPr>
              <a:t>Shera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G. Christopher </a:t>
            </a:r>
            <a:r>
              <a:rPr lang="en-US" sz="2000" dirty="0" err="1" smtClean="0">
                <a:latin typeface="+mn-lt"/>
              </a:rPr>
              <a:t>Stecker</a:t>
            </a:r>
            <a:endParaRPr lang="en-US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6411" y="1801633"/>
            <a:ext cx="314598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+mn-lt"/>
              </a:rPr>
              <a:t>Psychological Acoustics</a:t>
            </a:r>
          </a:p>
          <a:p>
            <a:r>
              <a:rPr lang="en-US" sz="2000" dirty="0" smtClean="0">
                <a:latin typeface="+mn-lt"/>
              </a:rPr>
              <a:t>Les R. </a:t>
            </a:r>
            <a:r>
              <a:rPr lang="en-US" sz="2000" dirty="0" err="1" smtClean="0">
                <a:latin typeface="+mn-lt"/>
              </a:rPr>
              <a:t>Berstein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Virginia Best</a:t>
            </a:r>
          </a:p>
          <a:p>
            <a:r>
              <a:rPr lang="en-US" sz="2000" dirty="0" smtClean="0">
                <a:latin typeface="+mn-lt"/>
              </a:rPr>
              <a:t>Jonas </a:t>
            </a:r>
            <a:r>
              <a:rPr lang="en-US" sz="2000" dirty="0" err="1" smtClean="0">
                <a:latin typeface="+mn-lt"/>
              </a:rPr>
              <a:t>Braasch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Mathias Dietz</a:t>
            </a:r>
          </a:p>
          <a:p>
            <a:r>
              <a:rPr lang="en-US" sz="2000" dirty="0" smtClean="0">
                <a:latin typeface="+mn-lt"/>
              </a:rPr>
              <a:t>Jennifer Lentz</a:t>
            </a:r>
          </a:p>
          <a:p>
            <a:r>
              <a:rPr lang="en-US" sz="2000" dirty="0" smtClean="0">
                <a:latin typeface="+mn-lt"/>
              </a:rPr>
              <a:t>Virginia Richards</a:t>
            </a:r>
          </a:p>
          <a:p>
            <a:r>
              <a:rPr lang="en-US" sz="2000" dirty="0" smtClean="0">
                <a:latin typeface="+mn-lt"/>
              </a:rPr>
              <a:t>Michael A. Stone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8234" y="4482405"/>
            <a:ext cx="30546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+mn-lt"/>
              </a:rPr>
              <a:t>JASA EL</a:t>
            </a:r>
            <a:endParaRPr lang="en-US" sz="24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B.L. </a:t>
            </a:r>
            <a:r>
              <a:rPr lang="en-US" sz="2000" dirty="0" err="1" smtClean="0">
                <a:latin typeface="+mn-lt"/>
              </a:rPr>
              <a:t>Lonsbury</a:t>
            </a:r>
            <a:r>
              <a:rPr lang="en-US" sz="2000" dirty="0" smtClean="0">
                <a:latin typeface="+mn-lt"/>
              </a:rPr>
              <a:t>-Martin (</a:t>
            </a:r>
            <a:r>
              <a:rPr lang="en-US" sz="2000" dirty="0" err="1" smtClean="0">
                <a:latin typeface="+mn-lt"/>
              </a:rPr>
              <a:t>Phys</a:t>
            </a:r>
            <a:r>
              <a:rPr lang="en-US" sz="2000" dirty="0" smtClean="0">
                <a:latin typeface="+mn-lt"/>
              </a:rPr>
              <a:t>)</a:t>
            </a:r>
          </a:p>
          <a:p>
            <a:r>
              <a:rPr lang="en-US" sz="2000" dirty="0" smtClean="0">
                <a:latin typeface="+mn-lt"/>
              </a:rPr>
              <a:t>Q.-J. Fu (Psych)</a:t>
            </a:r>
          </a:p>
          <a:p>
            <a:endParaRPr lang="en-US" sz="2000" b="1" u="sng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4383" y="4766032"/>
            <a:ext cx="17502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latin typeface="+mn-lt"/>
              </a:rPr>
              <a:t>POMA</a:t>
            </a: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Charles Church</a:t>
            </a:r>
            <a:endParaRPr lang="en-US" sz="20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9792" y="967521"/>
            <a:ext cx="26663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latin typeface="+mn-lt"/>
              </a:rPr>
              <a:t>Coordinating Editor</a:t>
            </a:r>
          </a:p>
          <a:p>
            <a:r>
              <a:rPr lang="en-US" sz="2000" dirty="0" smtClean="0">
                <a:latin typeface="+mn-lt"/>
              </a:rPr>
              <a:t>Adrian K.C. Lee</a:t>
            </a:r>
            <a:endParaRPr lang="en-US" sz="2000" dirty="0">
              <a:latin typeface="+mn-lt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 smtClean="0"/>
              <a:t>Journal of the Acoustical Society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"/>
            <a:ext cx="7772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P &amp; P </a:t>
            </a:r>
            <a:r>
              <a:rPr lang="en-US" sz="2800" b="1" dirty="0" smtClean="0">
                <a:latin typeface="+mj-lt"/>
              </a:rPr>
              <a:t>website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800" dirty="0" smtClean="0">
                <a:latin typeface="+mn-lt"/>
              </a:rPr>
              <a:t>There is an ongoing initiative to update the entire ASA website.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Expect a new front page soon, and we will need to provide content to update the P&amp;P page, which is woefully out of date.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Email me with specific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458200" cy="8322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/>
              <a:t>An example of </a:t>
            </a:r>
            <a:r>
              <a:rPr lang="en-US" sz="2600" b="1" dirty="0" smtClean="0"/>
              <a:t>awesomeness: </a:t>
            </a:r>
            <a:r>
              <a:rPr lang="en-US" dirty="0" smtClean="0">
                <a:hlinkClick r:id="rId3"/>
              </a:rPr>
              <a:t>http://exploresound.org/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7-11-25 at 12.34.28 A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66"/>
          <a:stretch/>
        </p:blipFill>
        <p:spPr>
          <a:xfrm>
            <a:off x="1981200" y="5629237"/>
            <a:ext cx="3276600" cy="11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4822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Committee on Standards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1" y="15240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dirty="0" smtClean="0"/>
              <a:t>Each ASA member is eligible for receiving 5 standards free of charge per year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International standards are available at a reduced charge: $35 each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429000"/>
            <a:ext cx="712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Skyler Jennings – P&amp;P representative to ASACOS.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3394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74" y="1131094"/>
            <a:ext cx="8669547" cy="464321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This database of academic programs in acoustics, speech, hearing, and all things ASA (formerly </a:t>
            </a:r>
            <a:r>
              <a:rPr lang="en-US" dirty="0" smtClean="0"/>
              <a:t>acoustics graduate school database) has been completely overhauled and is looking for </a:t>
            </a:r>
            <a:r>
              <a:rPr lang="en-US" dirty="0" smtClean="0"/>
              <a:t>submissions.</a:t>
            </a:r>
          </a:p>
          <a:p>
            <a:endParaRPr lang="en-US" dirty="0" smtClean="0"/>
          </a:p>
          <a:p>
            <a:r>
              <a:rPr lang="en-US" dirty="0" smtClean="0"/>
              <a:t>Please review the database and see if your program, lab, research group, etc.. is listed: </a:t>
            </a:r>
            <a:r>
              <a:rPr lang="en-US" dirty="0" smtClean="0">
                <a:hlinkClick r:id="rId2"/>
              </a:rPr>
              <a:t>http://exploresound.org/business-directory-2/?wpbdp_view=all_listings</a:t>
            </a:r>
            <a:endParaRPr lang="en-US" dirty="0" smtClean="0"/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If you see an error in your listing, please email </a:t>
            </a:r>
            <a:r>
              <a:rPr lang="en-US" dirty="0" smtClean="0">
                <a:hlinkClick r:id="rId3"/>
              </a:rPr>
              <a:t>kjones@acousticalsociety.org</a:t>
            </a:r>
            <a:r>
              <a:rPr lang="en-US" dirty="0" smtClean="0"/>
              <a:t> with revisions.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Share the database with your students and colleagues.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If there is no listing for your affiliation/s, please do the following: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 smtClean="0"/>
              <a:t>Forward the submission link to the appropriate person, such as a coordinator, lab manager, research leader, etc..: </a:t>
            </a:r>
            <a:r>
              <a:rPr lang="en-US" dirty="0" smtClean="0">
                <a:hlinkClick r:id="rId4"/>
              </a:rPr>
              <a:t>http://exploresound.org/business-directory-2/?wpbdp_view=submit_listing</a:t>
            </a:r>
            <a:endParaRPr lang="en-US" dirty="0" smtClean="0"/>
          </a:p>
          <a:p>
            <a:pPr marL="728663" lvl="1" indent="-385763">
              <a:buFont typeface="+mj-lt"/>
              <a:buAutoNum type="arabicPeriod"/>
            </a:pPr>
            <a:r>
              <a:rPr lang="en-US" dirty="0" smtClean="0"/>
              <a:t>If you are the appropriate person, please create a listing.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 smtClean="0"/>
              <a:t>Share the database with your students and colleagues.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If you have any questions, please contact Keeta at </a:t>
            </a:r>
            <a:r>
              <a:rPr lang="en-US" dirty="0" smtClean="0">
                <a:hlinkClick r:id="rId3"/>
              </a:rPr>
              <a:t>kjones@acousticalsociety.org</a:t>
            </a:r>
            <a:r>
              <a:rPr lang="en-US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39024" y="38100"/>
            <a:ext cx="4953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</a:rPr>
              <a:t>The Acoustics Program Database </a:t>
            </a:r>
          </a:p>
        </p:txBody>
      </p:sp>
    </p:spTree>
    <p:extLst>
      <p:ext uri="{BB962C8B-B14F-4D97-AF65-F5344CB8AC3E}">
        <p14:creationId xmlns:p14="http://schemas.microsoft.com/office/powerpoint/2010/main" val="319203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4800600" cy="381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 NOLA #ASAFALL17 #ASA174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95400"/>
            <a:ext cx="87314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 smtClean="0"/>
              <a:t>Submitted abstracts</a:t>
            </a:r>
            <a:r>
              <a:rPr lang="en-US" sz="2000" dirty="0" smtClean="0"/>
              <a:t>: XXX</a:t>
            </a:r>
          </a:p>
          <a:p>
            <a:endParaRPr lang="en-US" sz="2000" dirty="0"/>
          </a:p>
          <a:p>
            <a:r>
              <a:rPr lang="en-US" sz="2000" dirty="0" smtClean="0"/>
              <a:t>Sessions streamed live: 26</a:t>
            </a:r>
          </a:p>
          <a:p>
            <a:endParaRPr lang="en-US" sz="2000" dirty="0"/>
          </a:p>
          <a:p>
            <a:r>
              <a:rPr lang="en-US" sz="2000" dirty="0" smtClean="0"/>
              <a:t>Two PP Poster Sessions Wednesday morning</a:t>
            </a:r>
          </a:p>
          <a:p>
            <a:r>
              <a:rPr lang="en-US" sz="2000" dirty="0" smtClean="0"/>
              <a:t>One PP Podium Session Thursday morning</a:t>
            </a:r>
          </a:p>
          <a:p>
            <a:endParaRPr lang="en-US" sz="2000" dirty="0"/>
          </a:p>
          <a:p>
            <a:r>
              <a:rPr lang="en-US" sz="2000" dirty="0" smtClean="0"/>
              <a:t>Also of interest:</a:t>
            </a:r>
          </a:p>
          <a:p>
            <a:endParaRPr lang="en-US" sz="2000" dirty="0"/>
          </a:p>
          <a:p>
            <a:r>
              <a:rPr lang="en-US" sz="2000" dirty="0" smtClean="0"/>
              <a:t>Hunt Fellowship 40 Year Anniversary Poster Session Wednesday afternoon</a:t>
            </a:r>
          </a:p>
          <a:p>
            <a:r>
              <a:rPr lang="en-US" sz="2000" dirty="0" smtClean="0"/>
              <a:t>Hot Topics: “Hunt is still hot” Wednesday afternoon (UA, </a:t>
            </a:r>
            <a:r>
              <a:rPr lang="en-US" sz="2000" smtClean="0"/>
              <a:t>AA, NS)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618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74" y="1131094"/>
            <a:ext cx="8669547" cy="464321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2011, 5 ASA members created career profiles. These are now hosted on Exploresound.org. These haven’t been updated since and nor have any new profiles have been created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200" b="1" dirty="0" smtClean="0">
                <a:hlinkClick r:id="rId2"/>
              </a:rPr>
              <a:t>http://exploresound.org/explore-sound-home/what-is-acoustics/career-profile-archives/</a:t>
            </a:r>
            <a:endParaRPr lang="en-US" sz="2200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are asking members to submit new career profiles. If you would like to take part, follow these steps: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Visit </a:t>
            </a:r>
            <a:r>
              <a:rPr lang="en-US" dirty="0" smtClean="0">
                <a:hlinkClick r:id="rId3"/>
              </a:rPr>
              <a:t>https://www.aaas.org/page/communicating-engage</a:t>
            </a:r>
            <a:r>
              <a:rPr lang="en-US" dirty="0" smtClean="0"/>
              <a:t> before writing your profile for tips. Remember that our audience is primarily K-12 students and educators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Take a look at the profiles that are currently on our website to see what previous acousticians did.</a:t>
            </a:r>
            <a:endParaRPr lang="en-US" dirty="0"/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Write a draft career profile and include 2 or three pictures, ideally, of you doing your research or work.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Email your draft to Keeta at </a:t>
            </a:r>
            <a:r>
              <a:rPr lang="en-US" dirty="0" smtClean="0">
                <a:hlinkClick r:id="rId4"/>
              </a:rPr>
              <a:t>kjones@acousticalsociety.org</a:t>
            </a:r>
            <a:endParaRPr lang="en-US" dirty="0"/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171450" lvl="1">
              <a:spcBef>
                <a:spcPts val="750"/>
              </a:spcBef>
            </a:pPr>
            <a:r>
              <a:rPr lang="en-US" dirty="0" smtClean="0"/>
              <a:t>If you have any questions, please contact Keeta </a:t>
            </a:r>
            <a:r>
              <a:rPr lang="en-US" dirty="0" smtClean="0">
                <a:hlinkClick r:id="rId4"/>
              </a:rPr>
              <a:t>kjones@acousticalsociety.org</a:t>
            </a:r>
            <a:r>
              <a:rPr lang="en-US" dirty="0" smtClean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52400"/>
            <a:ext cx="2787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+mj-lt"/>
              </a:rPr>
              <a:t>Exploresound.org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2370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6553200" cy="510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/>
              <a:t>OPEN FORUM</a:t>
            </a:r>
            <a:br>
              <a:rPr lang="en-US" sz="5400" b="1" dirty="0" smtClean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3600" b="1" dirty="0" smtClean="0"/>
              <a:t>After which, we will take this meeting to [appropriately sized venue] to consider these issues in more detail. Faculty please come, help host, and try talk to at least one student you don’t know.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52936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2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62580"/>
            <a:ext cx="3480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Future  ASA meetings:</a:t>
            </a:r>
            <a:endParaRPr lang="en-US" sz="2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14" y="990600"/>
            <a:ext cx="916719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175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Meeting, Minneapolis, Minnesota, 7– 11 May,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176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Meeting, Victoria, Canada, 5– </a:t>
            </a:r>
            <a:r>
              <a:rPr lang="en-US" sz="2400" dirty="0">
                <a:latin typeface="+mn-lt"/>
              </a:rPr>
              <a:t>9</a:t>
            </a:r>
            <a:r>
              <a:rPr lang="en-US" sz="2400" dirty="0" smtClean="0">
                <a:latin typeface="+mn-lt"/>
              </a:rPr>
              <a:t> November, 2018</a:t>
            </a:r>
          </a:p>
          <a:p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177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Meeting, Louisville, Kentucky, 13 – 17 May, 2019</a:t>
            </a:r>
          </a:p>
          <a:p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178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 Meeting, </a:t>
            </a:r>
            <a:r>
              <a:rPr lang="en-US" sz="2400" dirty="0" smtClean="0">
                <a:latin typeface="+mn-lt"/>
              </a:rPr>
              <a:t>San </a:t>
            </a:r>
            <a:r>
              <a:rPr lang="en-US" sz="2400" dirty="0">
                <a:latin typeface="+mn-lt"/>
              </a:rPr>
              <a:t>Diego, California, 30 November-6 December 2019</a:t>
            </a:r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179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Meeting, Chicago, Illinois, Spring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180</a:t>
            </a:r>
            <a:r>
              <a:rPr lang="en-US" sz="2400" baseline="30000" dirty="0" smtClean="0">
                <a:latin typeface="+mn-lt"/>
              </a:rPr>
              <a:t>th</a:t>
            </a:r>
            <a:r>
              <a:rPr lang="en-US" sz="2400" dirty="0" smtClean="0">
                <a:latin typeface="+mn-lt"/>
              </a:rPr>
              <a:t> Meeting, Cancun, Mexico, Fall </a:t>
            </a:r>
            <a:r>
              <a:rPr lang="en-US" sz="2400" dirty="0" smtClean="0">
                <a:latin typeface="+mn-lt"/>
              </a:rPr>
              <a:t>2020</a:t>
            </a: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02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" y="1066800"/>
            <a:ext cx="8458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Honoring the contributions of David Kemp to the discovery of </a:t>
            </a:r>
            <a:r>
              <a:rPr lang="en-US" sz="2000" dirty="0" err="1">
                <a:latin typeface="+mn-lt"/>
              </a:rPr>
              <a:t>otoacoustic</a:t>
            </a:r>
            <a:r>
              <a:rPr lang="en-US" sz="2000" dirty="0">
                <a:latin typeface="+mn-lt"/>
              </a:rPr>
              <a:t> emissions and their utility for assessing hearing </a:t>
            </a:r>
            <a:r>
              <a:rPr lang="en-US" sz="2000" dirty="0" smtClean="0">
                <a:latin typeface="+mn-lt"/>
              </a:rPr>
              <a:t>function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+mn-lt"/>
              </a:rPr>
              <a:t>NOTE: David Kemp will be awarded the Silver Medal at Minneapolis</a:t>
            </a:r>
            <a:endParaRPr lang="en-US" sz="2000" b="1" dirty="0"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Acoustics </a:t>
            </a:r>
            <a:r>
              <a:rPr lang="en-US" sz="2000" dirty="0">
                <a:latin typeface="+mn-lt"/>
              </a:rPr>
              <a:t>Outreach: Planting Seeds for Future Clinical and Physiological Collaborations '18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Phase locking and rate limits in electric hearing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Honoring Neal </a:t>
            </a:r>
            <a:r>
              <a:rPr lang="en-US" sz="2000" dirty="0" err="1">
                <a:latin typeface="+mn-lt"/>
              </a:rPr>
              <a:t>Viemeister's</a:t>
            </a:r>
            <a:r>
              <a:rPr lang="en-US" sz="2000" dirty="0">
                <a:latin typeface="+mn-lt"/>
              </a:rPr>
              <a:t> contributions to psychoacoustics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Physiology meets perception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Future directions for hearing aids: multi-sensor, user-informed and environment-aware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Consequences of asymmetrical </a:t>
            </a:r>
            <a:r>
              <a:rPr lang="en-US" sz="2000" dirty="0" smtClean="0">
                <a:latin typeface="+mn-lt"/>
              </a:rPr>
              <a:t>hearing</a:t>
            </a:r>
            <a:endParaRPr lang="en-US" sz="2000" dirty="0">
              <a:latin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0243" y="152400"/>
            <a:ext cx="7886700" cy="4730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Minneapolis Sessions (Sponsored by P&amp;P)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10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86700" cy="4730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Minneapolis Sessions (Co-Sponsored)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351338"/>
          </a:xfrm>
        </p:spPr>
        <p:txBody>
          <a:bodyPr numCol="1">
            <a:normAutofit fontScale="55000" lnSpcReduction="20000"/>
          </a:bodyPr>
          <a:lstStyle/>
          <a:p>
            <a:pPr marL="231775" indent="-231775"/>
            <a:r>
              <a:rPr lang="en-US" b="1" dirty="0" smtClean="0"/>
              <a:t>AA</a:t>
            </a:r>
            <a:r>
              <a:rPr lang="en-US" dirty="0" smtClean="0"/>
              <a:t>	Assistive Listening Systems in Assembly Spaces</a:t>
            </a:r>
          </a:p>
          <a:p>
            <a:pPr marL="231775" indent="-231775"/>
            <a:r>
              <a:rPr lang="en-US" b="1" dirty="0" smtClean="0"/>
              <a:t>AA</a:t>
            </a:r>
            <a:r>
              <a:rPr lang="en-US" dirty="0" smtClean="0"/>
              <a:t>	Acoustics in classrooms and other educational spaces</a:t>
            </a:r>
          </a:p>
          <a:p>
            <a:pPr marL="231775" indent="-231775"/>
            <a:r>
              <a:rPr lang="en-US" b="1" dirty="0" smtClean="0"/>
              <a:t>AA</a:t>
            </a:r>
            <a:r>
              <a:rPr lang="en-US" dirty="0" smtClean="0"/>
              <a:t>	Auditory perception in virtual, mixed, and augmented environments</a:t>
            </a:r>
          </a:p>
          <a:p>
            <a:pPr marL="231775" indent="-231775"/>
            <a:r>
              <a:rPr lang="en-US" b="1" dirty="0" smtClean="0"/>
              <a:t>MU</a:t>
            </a:r>
            <a:r>
              <a:rPr lang="en-US" dirty="0" smtClean="0"/>
              <a:t>	Sound Effects and Perception</a:t>
            </a:r>
          </a:p>
          <a:p>
            <a:pPr marL="231775" indent="-231775"/>
            <a:r>
              <a:rPr lang="en-US" b="1" dirty="0" smtClean="0"/>
              <a:t>MU</a:t>
            </a:r>
            <a:r>
              <a:rPr lang="en-US" dirty="0" smtClean="0"/>
              <a:t>	Pitch perception in musical context</a:t>
            </a:r>
          </a:p>
          <a:p>
            <a:pPr marL="231775" indent="-231775"/>
            <a:r>
              <a:rPr lang="en-US" b="1" dirty="0" smtClean="0"/>
              <a:t>NS</a:t>
            </a:r>
            <a:r>
              <a:rPr lang="en-US" dirty="0" smtClean="0"/>
              <a:t>	Hearing health across a lifespan: Hearing screening from cradle to grave</a:t>
            </a:r>
          </a:p>
          <a:p>
            <a:pPr marL="231775" indent="-231775"/>
            <a:r>
              <a:rPr lang="en-US" b="1" dirty="0" smtClean="0"/>
              <a:t>NS</a:t>
            </a:r>
            <a:r>
              <a:rPr lang="en-US" dirty="0" smtClean="0"/>
              <a:t>	Hearing protection: Impulse peak insertion loss, specialized hearing protection devices and fit-testing</a:t>
            </a:r>
          </a:p>
          <a:p>
            <a:pPr marL="231775" indent="-231775"/>
            <a:r>
              <a:rPr lang="en-US" b="1" dirty="0" smtClean="0"/>
              <a:t>NS</a:t>
            </a:r>
            <a:r>
              <a:rPr lang="en-US" dirty="0" smtClean="0"/>
              <a:t>	Open source audio processing platforms</a:t>
            </a:r>
          </a:p>
          <a:p>
            <a:pPr marL="231775" indent="-231775"/>
            <a:r>
              <a:rPr lang="en-US" b="1" dirty="0" smtClean="0"/>
              <a:t>PA</a:t>
            </a:r>
            <a:r>
              <a:rPr lang="en-US" dirty="0" smtClean="0"/>
              <a:t>	Ultrasound and high frequency sound in air in public places: applications, devices and effects</a:t>
            </a:r>
          </a:p>
          <a:p>
            <a:pPr marL="231775" indent="-231775"/>
            <a:r>
              <a:rPr lang="en-US" b="1" dirty="0" smtClean="0"/>
              <a:t>SC</a:t>
            </a:r>
            <a:r>
              <a:rPr lang="en-US" dirty="0" smtClean="0"/>
              <a:t> Adapting methods and models for vocal production across human and non-human primate species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72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Proposed: </a:t>
            </a:r>
          </a:p>
          <a:p>
            <a:endParaRPr lang="en-US" sz="2400" dirty="0"/>
          </a:p>
          <a:p>
            <a:r>
              <a:rPr lang="en-US" sz="2400" dirty="0" smtClean="0"/>
              <a:t>Music, Speech and the Brain</a:t>
            </a:r>
          </a:p>
          <a:p>
            <a:r>
              <a:rPr lang="en-US" sz="2400" dirty="0" smtClean="0"/>
              <a:t>___________________________</a:t>
            </a:r>
          </a:p>
          <a:p>
            <a:r>
              <a:rPr lang="en-US" sz="2400" dirty="0" smtClean="0"/>
              <a:t>___________________________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Final </a:t>
            </a:r>
            <a:r>
              <a:rPr lang="en-US" sz="2400" dirty="0" smtClean="0"/>
              <a:t>special session forms for the meeting in Victoria are due by Thursday</a:t>
            </a:r>
          </a:p>
          <a:p>
            <a:endParaRPr lang="en-US" sz="2400" dirty="0"/>
          </a:p>
          <a:p>
            <a:r>
              <a:rPr lang="en-US" sz="2400" dirty="0" smtClean="0"/>
              <a:t>Contact me </a:t>
            </a:r>
            <a:r>
              <a:rPr lang="en-US" sz="2400" dirty="0" smtClean="0"/>
              <a:t>to let me know you are interested and to </a:t>
            </a:r>
            <a:r>
              <a:rPr lang="en-US" sz="2400" dirty="0" smtClean="0"/>
              <a:t>request a fillable </a:t>
            </a:r>
            <a:r>
              <a:rPr lang="en-US" sz="2400" dirty="0" smtClean="0"/>
              <a:t>form.</a:t>
            </a:r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acousticalsociety.org/meetings/special_session_planning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57200" y="32657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176</a:t>
            </a:r>
            <a:r>
              <a:rPr lang="en-US" sz="2800" b="1" baseline="30000" dirty="0">
                <a:latin typeface="+mj-lt"/>
              </a:rPr>
              <a:t>th</a:t>
            </a:r>
            <a:r>
              <a:rPr lang="en-US" sz="2800" b="1" dirty="0">
                <a:latin typeface="+mj-lt"/>
              </a:rPr>
              <a:t> Meeting, Victoria, Canada, 5– 9 November, 2018</a:t>
            </a:r>
          </a:p>
        </p:txBody>
      </p:sp>
    </p:spTree>
    <p:extLst>
      <p:ext uri="{BB962C8B-B14F-4D97-AF65-F5344CB8AC3E}">
        <p14:creationId xmlns:p14="http://schemas.microsoft.com/office/powerpoint/2010/main" val="29324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1219200"/>
            <a:ext cx="794385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Living </a:t>
            </a:r>
            <a:r>
              <a:rPr lang="en-US" sz="2800" b="1" dirty="0" smtClean="0">
                <a:latin typeface="+mn-lt"/>
              </a:rPr>
              <a:t>in the Acoustic Environment, 5-6 May, 2018</a:t>
            </a:r>
          </a:p>
          <a:p>
            <a:r>
              <a:rPr lang="en-US" sz="2800" dirty="0" smtClean="0">
                <a:latin typeface="+mn-lt"/>
              </a:rPr>
              <a:t>An event for graduate students and early career acousticians. The focus will be on interdisciplinary aspect of acoustics as it relates to our environment.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  <a:hlinkClick r:id="rId3"/>
              </a:rPr>
              <a:t>http://</a:t>
            </a:r>
            <a:r>
              <a:rPr lang="en-US" sz="2400" dirty="0" smtClean="0">
                <a:latin typeface="+mn-lt"/>
                <a:hlinkClick r:id="rId3"/>
              </a:rPr>
              <a:t>acousticalsociety.org/content/asa-school-2018-0</a:t>
            </a:r>
            <a:endParaRPr lang="en-US" sz="2400" dirty="0" smtClean="0">
              <a:latin typeface="+mn-lt"/>
            </a:endParaRPr>
          </a:p>
          <a:p>
            <a:endParaRPr lang="en-US" sz="2800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52400"/>
            <a:ext cx="4556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</a:rPr>
              <a:t>ASA School 2018, Chaska, MN </a:t>
            </a:r>
          </a:p>
        </p:txBody>
      </p:sp>
      <p:pic>
        <p:nvPicPr>
          <p:cNvPr id="4098" name="Picture 2" descr="http://asawebdev.devcloud.acquia-sites.com/sites/default/files/images/ASA_School_20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204633"/>
            <a:ext cx="3441184" cy="1657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6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Survey showed that most people want international meetings between every 2-5 years. We will try to have international meetings every 4 years going forward. In the past, the rule was only every 10 years.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Need to organize strong special sessions representing the full range of TC interests, ideally in advance of the preceding Spring Meeting so that the program can be publicized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52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02772" y="685800"/>
            <a:ext cx="8610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cs typeface="Arial" panose="020B0604020202020204" pitchFamily="34" charset="0"/>
              </a:rPr>
              <a:t>William and Christine Hartmann Prize in Auditory Neuroscience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781" y="1676401"/>
            <a:ext cx="8436591" cy="4495800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Annual ASA prize to </a:t>
            </a:r>
            <a:r>
              <a:rPr lang="en-US" dirty="0">
                <a:cs typeface="Arial" panose="020B0604020202020204" pitchFamily="34" charset="0"/>
              </a:rPr>
              <a:t>recognize and honor research that </a:t>
            </a:r>
            <a:r>
              <a:rPr lang="en-US" i="1" u="sng" dirty="0">
                <a:cs typeface="Arial" panose="020B0604020202020204" pitchFamily="34" charset="0"/>
              </a:rPr>
              <a:t>links auditory physiology with auditory perception or behavior </a:t>
            </a: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Previous awardees:</a:t>
            </a:r>
          </a:p>
          <a:p>
            <a:r>
              <a:rPr lang="en-US" b="1" dirty="0"/>
              <a:t>2013 - Tom C. T. Yin</a:t>
            </a:r>
            <a:endParaRPr lang="en-US" dirty="0"/>
          </a:p>
          <a:p>
            <a:r>
              <a:rPr lang="en-US" b="1" dirty="0"/>
              <a:t>2014 - Egbert de Boer</a:t>
            </a:r>
            <a:endParaRPr lang="en-US" dirty="0"/>
          </a:p>
          <a:p>
            <a:r>
              <a:rPr lang="en-US" b="1" dirty="0"/>
              <a:t>2015 - Laurel H. Carney</a:t>
            </a:r>
            <a:endParaRPr lang="en-US" dirty="0"/>
          </a:p>
          <a:p>
            <a:r>
              <a:rPr lang="en-US" b="1" dirty="0"/>
              <a:t>2016 - Alan R. Palmer</a:t>
            </a:r>
            <a:endParaRPr lang="en-US" dirty="0"/>
          </a:p>
          <a:p>
            <a:r>
              <a:rPr lang="en-US" b="1" dirty="0"/>
              <a:t>2017 - Cynthia F. </a:t>
            </a:r>
            <a:r>
              <a:rPr lang="en-US" b="1" dirty="0" smtClean="0"/>
              <a:t>Moss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Nominations due to ASA 6 weeks before Fall meeting </a:t>
            </a: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New announcement will go out in </a:t>
            </a:r>
            <a:r>
              <a:rPr lang="en-US" dirty="0" smtClean="0">
                <a:cs typeface="Arial" panose="020B0604020202020204" pitchFamily="34" charset="0"/>
              </a:rPr>
              <a:t>Fall, but please email me as soon as you think of someone you would like to nominate.</a:t>
            </a:r>
            <a:endParaRPr lang="en-US" dirty="0" smtClean="0"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4054</TotalTime>
  <Words>1408</Words>
  <Application>Microsoft Office PowerPoint</Application>
  <PresentationFormat>On-screen Show (4:3)</PresentationFormat>
  <Paragraphs>257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Mangal</vt:lpstr>
      <vt:lpstr>Times New Roman</vt:lpstr>
      <vt:lpstr>Office Theme</vt:lpstr>
      <vt:lpstr>P&amp;P Technical Committee Meeting </vt:lpstr>
      <vt:lpstr>ASA NOLA #ASAFALL17 #ASA174</vt:lpstr>
      <vt:lpstr>PowerPoint Presentation</vt:lpstr>
      <vt:lpstr>Minneapolis Sessions (Sponsored by P&amp;P)</vt:lpstr>
      <vt:lpstr>Minneapolis Sessions (Co-Sponsored)</vt:lpstr>
      <vt:lpstr>PowerPoint Presentation</vt:lpstr>
      <vt:lpstr>PowerPoint Presentation</vt:lpstr>
      <vt:lpstr>International Meetings</vt:lpstr>
      <vt:lpstr>William and Christine Hartmann Prize in Auditory Neuroscience</vt:lpstr>
      <vt:lpstr>PowerPoint Presentation</vt:lpstr>
      <vt:lpstr>P&amp;P Members Serving ASA</vt:lpstr>
      <vt:lpstr>Funds available to PP TC</vt:lpstr>
      <vt:lpstr>Campaign for ASA Early Career Leadership </vt:lpstr>
      <vt:lpstr>NEW P&amp;P FELLOWS</vt:lpstr>
      <vt:lpstr>Journal of the Acoustical Society of America</vt:lpstr>
      <vt:lpstr>Journal of the Acoustical Society of America</vt:lpstr>
      <vt:lpstr>PowerPoint Presentation</vt:lpstr>
      <vt:lpstr>Committee on Standards</vt:lpstr>
      <vt:lpstr>PowerPoint Presentation</vt:lpstr>
      <vt:lpstr>PowerPoint Presentation</vt:lpstr>
      <vt:lpstr>OPEN FORUM   After which, we will take this meeting to [appropriately sized venue] to consider these issues in more detail. Faculty please come, help host, and try talk to at least one student you don’t know.   </vt:lpstr>
      <vt:lpstr>PowerPoint Presentation</vt:lpstr>
    </vt:vector>
  </TitlesOfParts>
  <Company>University of Minnesota, College of Liberal Arts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P&amp;P Technical Committee Meeting</dc:title>
  <dc:creator>Andrew J. Oxenham</dc:creator>
  <cp:lastModifiedBy>Erick Gallun</cp:lastModifiedBy>
  <cp:revision>626</cp:revision>
  <dcterms:created xsi:type="dcterms:W3CDTF">2010-11-16T21:45:24Z</dcterms:created>
  <dcterms:modified xsi:type="dcterms:W3CDTF">2017-12-05T19:45:49Z</dcterms:modified>
</cp:coreProperties>
</file>