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6" r:id="rId1"/>
  </p:sldMasterIdLst>
  <p:notesMasterIdLst>
    <p:notesMasterId r:id="rId39"/>
  </p:notesMasterIdLst>
  <p:sldIdLst>
    <p:sldId id="258" r:id="rId2"/>
    <p:sldId id="366" r:id="rId3"/>
    <p:sldId id="349" r:id="rId4"/>
    <p:sldId id="357" r:id="rId5"/>
    <p:sldId id="363" r:id="rId6"/>
    <p:sldId id="350" r:id="rId7"/>
    <p:sldId id="377" r:id="rId8"/>
    <p:sldId id="370" r:id="rId9"/>
    <p:sldId id="371" r:id="rId10"/>
    <p:sldId id="372" r:id="rId11"/>
    <p:sldId id="373" r:id="rId12"/>
    <p:sldId id="374" r:id="rId13"/>
    <p:sldId id="375" r:id="rId14"/>
    <p:sldId id="376" r:id="rId15"/>
    <p:sldId id="320" r:id="rId16"/>
    <p:sldId id="359" r:id="rId17"/>
    <p:sldId id="338" r:id="rId18"/>
    <p:sldId id="365" r:id="rId19"/>
    <p:sldId id="315" r:id="rId20"/>
    <p:sldId id="358" r:id="rId21"/>
    <p:sldId id="319" r:id="rId22"/>
    <p:sldId id="356" r:id="rId23"/>
    <p:sldId id="351" r:id="rId24"/>
    <p:sldId id="294" r:id="rId25"/>
    <p:sldId id="361" r:id="rId26"/>
    <p:sldId id="353" r:id="rId27"/>
    <p:sldId id="345" r:id="rId28"/>
    <p:sldId id="346" r:id="rId29"/>
    <p:sldId id="342" r:id="rId30"/>
    <p:sldId id="347" r:id="rId31"/>
    <p:sldId id="362" r:id="rId32"/>
    <p:sldId id="368" r:id="rId33"/>
    <p:sldId id="369" r:id="rId34"/>
    <p:sldId id="364" r:id="rId35"/>
    <p:sldId id="367" r:id="rId36"/>
    <p:sldId id="339" r:id="rId37"/>
    <p:sldId id="34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16" autoAdjust="0"/>
    <p:restoredTop sz="94434" autoAdjust="0"/>
  </p:normalViewPr>
  <p:slideViewPr>
    <p:cSldViewPr>
      <p:cViewPr varScale="1">
        <p:scale>
          <a:sx n="70" d="100"/>
          <a:sy n="70" d="100"/>
        </p:scale>
        <p:origin x="23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430"/>
    </p:cViewPr>
  </p:sorterViewPr>
  <p:notesViewPr>
    <p:cSldViewPr>
      <p:cViewPr varScale="1">
        <p:scale>
          <a:sx n="54" d="100"/>
          <a:sy n="54" d="100"/>
        </p:scale>
        <p:origin x="282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9CF37-87D5-43E1-A0E2-5FFB721A474B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AB781-2299-452B-BBB9-6C1EBDA811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04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this out for this meeting? No special session for Fall </a:t>
            </a:r>
            <a:r>
              <a:rPr lang="mr-IN" dirty="0"/>
              <a:t>–</a:t>
            </a:r>
            <a:r>
              <a:rPr lang="en-US" dirty="0"/>
              <a:t> or we could advertise for MN</a:t>
            </a:r>
            <a:r>
              <a:rPr lang="en-US" baseline="0" dirty="0"/>
              <a:t> special sessions?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530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0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5909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anything happening</a:t>
            </a:r>
            <a:r>
              <a:rPr lang="en-US" baseline="0" dirty="0"/>
              <a:t> with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0515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this happen?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53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 this happen?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30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I’m not sure about the Ex officio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184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still</a:t>
            </a:r>
            <a:r>
              <a:rPr lang="en-US" baseline="0" dirty="0"/>
              <a:t> 3 AE’s still needed?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07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still</a:t>
            </a:r>
            <a:r>
              <a:rPr lang="en-US" baseline="0" dirty="0"/>
              <a:t> 3 AE’s still needed?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298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still</a:t>
            </a:r>
            <a:r>
              <a:rPr lang="en-US" baseline="0" dirty="0"/>
              <a:t> 3 AE’s still needed?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56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still</a:t>
            </a:r>
            <a:r>
              <a:rPr lang="en-US" baseline="0" dirty="0"/>
              <a:t> 3 AE’s still needed?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49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still</a:t>
            </a:r>
            <a:r>
              <a:rPr lang="en-US" baseline="0" dirty="0"/>
              <a:t> 3 AE’s still needed?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92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there still</a:t>
            </a:r>
            <a:r>
              <a:rPr lang="en-US" baseline="0" dirty="0"/>
              <a:t> 3 AE’s still needed?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734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this out for this meeting? No special session for Fall </a:t>
            </a:r>
            <a:r>
              <a:rPr lang="mr-IN" dirty="0"/>
              <a:t>–</a:t>
            </a:r>
            <a:r>
              <a:rPr lang="en-US" dirty="0"/>
              <a:t> or we could advertise for MN</a:t>
            </a:r>
            <a:r>
              <a:rPr lang="en-US" baseline="0" dirty="0"/>
              <a:t> special sessions?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3AB781-2299-452B-BBB9-6C1EBDA811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73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7C0528-86DA-40FA-9540-3F93F6D4B058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EAE215-291C-40E0-8A6E-6F65D39D0C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557F27-9DF6-40F5-941C-56C94E1E5EA1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159E7-9BE6-48D6-AFA6-71B606D436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6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A287C5-EE41-4502-A08A-B5311209BAED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FCD16E-1DC3-49D2-A313-94D1468584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5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609601"/>
          </a:xfrm>
        </p:spPr>
        <p:txBody>
          <a:bodyPr>
            <a:normAutofit/>
          </a:bodyPr>
          <a:lstStyle>
            <a:lvl1pPr>
              <a:defRPr sz="28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824329"/>
            <a:ext cx="7886700" cy="4351338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078765" y="6356351"/>
            <a:ext cx="3065235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en-US" sz="1600" b="1" i="1" dirty="0">
                <a:solidFill>
                  <a:schemeClr val="tx1"/>
                </a:solidFill>
              </a:rPr>
              <a:t>Frederick.Gallun@va.gov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81000" y="609600"/>
            <a:ext cx="830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870CD49F-D3EE-4946-8AAC-5B763B514E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85" y="5916359"/>
            <a:ext cx="1946915" cy="827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77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7FA212-31D8-4D77-8048-F0D80C463818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F77AC7-2073-467F-B14D-C6787B2E68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1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0E3E00-7B96-4663-88EB-14003BB21352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F14D3-9886-4DEF-8438-5787096CF3F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5FC83C7D-072D-4153-839E-F3DF175BFB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59" y="6171826"/>
            <a:ext cx="1375982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31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4A6FE0-08D5-4876-9C01-F3D97E9D8012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25F6F-8F8F-41B8-82D7-8C1F130E18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7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B3FD72-5457-450F-A8C1-A97BEF0E97E2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57BA04-94AE-46AB-97F6-08981427B4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1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8DAEBC-9061-483B-AA5E-F1E42E54D609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A6A7A2-3B27-45BB-A65C-DA20E16CA2C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1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E920E3-D7AB-4B36-A99B-79324AE4C1DD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D79C0B-2229-4541-A418-A0D3F3EC77C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269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BCCE3-B5F6-4835-9040-20CFC5EA766A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D4B87A-5550-4E21-B68A-8BB19BF1E5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2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B818A8F-3E6A-4FB4-9B05-ECECBD042F85}" type="datetimeFigureOut">
              <a:rPr lang="en-US" smtClean="0"/>
              <a:pPr>
                <a:defRPr/>
              </a:pPr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02E39DD-EE0A-460B-8836-AB0E5E1050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73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7" r:id="rId1"/>
    <p:sldLayoutId id="2147483888" r:id="rId2"/>
    <p:sldLayoutId id="2147483889" r:id="rId3"/>
    <p:sldLayoutId id="2147483890" r:id="rId4"/>
    <p:sldLayoutId id="2147483891" r:id="rId5"/>
    <p:sldLayoutId id="2147483892" r:id="rId6"/>
    <p:sldLayoutId id="2147483893" r:id="rId7"/>
    <p:sldLayoutId id="2147483894" r:id="rId8"/>
    <p:sldLayoutId id="2147483895" r:id="rId9"/>
    <p:sldLayoutId id="2147483896" r:id="rId10"/>
    <p:sldLayoutId id="214748389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cppasa.org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tcppasa.or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tcppasa.org/award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cousticalsociety.org/membership/rules_and_procedures/procedures#fellowship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acousticalsociety.org/content/campaign-asa-early-career-leadership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kjones@acousticalsociety.org" TargetMode="External"/><Relationship Id="rId2" Type="http://schemas.openxmlformats.org/officeDocument/2006/relationships/hyperlink" Target="http://exploresound.org/business-directory-2/?wpbdp_view=all_listing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xploresound.org/business-directory-2/?wpbdp_view=submit_listing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exploresound.org/student-video-challenge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OC7_zpyqCrU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kjones@acousticalsociety.org" TargetMode="External"/><Relationship Id="rId2" Type="http://schemas.openxmlformats.org/officeDocument/2006/relationships/hyperlink" Target="https://www.aaas.org/page/communicating-engag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lilywang@unl.edu" TargetMode="External"/><Relationship Id="rId2" Type="http://schemas.openxmlformats.org/officeDocument/2006/relationships/hyperlink" Target="http://exploresound.org/explore-sound-home/acoustics-for-k-12/acoustics-activities/acoustics-videos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1143000" y="1228293"/>
            <a:ext cx="6858000" cy="2387600"/>
          </a:xfrm>
        </p:spPr>
        <p:txBody>
          <a:bodyPr>
            <a:normAutofit/>
          </a:bodyPr>
          <a:lstStyle/>
          <a:p>
            <a:r>
              <a:rPr lang="en-US" sz="3200" b="1" dirty="0"/>
              <a:t>P&amp;P Technical Committee Meeting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234156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US" sz="2800" dirty="0"/>
              <a:t>May 8, 2018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Chair: Frederick J. </a:t>
            </a:r>
            <a:r>
              <a:rPr lang="en-US" sz="2800" dirty="0" err="1"/>
              <a:t>Gallun</a:t>
            </a:r>
            <a:endParaRPr lang="en-US" sz="2800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/>
              <a:t>VA RR&amp;D NCRAR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429865"/>
            <a:ext cx="34012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175</a:t>
            </a:r>
            <a:r>
              <a:rPr lang="en-US" sz="2800" baseline="30000" dirty="0">
                <a:latin typeface="+mn-lt"/>
              </a:rPr>
              <a:t>th</a:t>
            </a:r>
            <a:r>
              <a:rPr lang="en-US" sz="2800" dirty="0">
                <a:latin typeface="+mn-lt"/>
              </a:rPr>
              <a:t> ASA Meeting, Minneapolis, MN Spring 2018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96622EB2-ADCA-467E-B6BB-12F47D1BA7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91" y="429865"/>
            <a:ext cx="4005080" cy="219456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4092" y="230335"/>
            <a:ext cx="7886700" cy="381001"/>
          </a:xfrm>
        </p:spPr>
        <p:txBody>
          <a:bodyPr>
            <a:noAutofit/>
          </a:bodyPr>
          <a:lstStyle/>
          <a:p>
            <a:r>
              <a:rPr lang="en-US" dirty="0"/>
              <a:t>Journal of the Acoustical Society of America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905001"/>
            <a:ext cx="8534400" cy="4267199"/>
          </a:xfrm>
        </p:spPr>
        <p:txBody>
          <a:bodyPr>
            <a:normAutofit fontScale="92500" lnSpcReduction="10000"/>
          </a:bodyPr>
          <a:lstStyle/>
          <a:p>
            <a:pPr marL="457200" indent="-457200"/>
            <a:r>
              <a:rPr lang="en-US" sz="2800" dirty="0"/>
              <a:t>Commissioned and analyzed JASA survey:</a:t>
            </a:r>
          </a:p>
          <a:p>
            <a:pPr marL="800100" lvl="1" indent="-457200"/>
            <a:r>
              <a:rPr lang="en-US" sz="2400" dirty="0"/>
              <a:t>JASA scored well on reputation, peer review and scope</a:t>
            </a:r>
          </a:p>
          <a:p>
            <a:pPr marL="800100" lvl="1" indent="-457200"/>
            <a:r>
              <a:rPr lang="en-US" sz="2400" dirty="0"/>
              <a:t>Need work (% satisfied): Impact Factor (63%), Time to first decision (59%) </a:t>
            </a:r>
          </a:p>
          <a:p>
            <a:pPr marL="457200" indent="-457200"/>
            <a:r>
              <a:rPr lang="en-US" sz="2800" dirty="0"/>
              <a:t>Impact factor (IF) can be improved by commissioning highly citable reviews and tutorials</a:t>
            </a:r>
          </a:p>
          <a:p>
            <a:pPr marL="800100" lvl="1" indent="-457200"/>
            <a:r>
              <a:rPr lang="en-US" sz="2400" dirty="0"/>
              <a:t>PP: Auditory Display, Auditory Virtual / Augmented Reality, “Hidden” Hearing Loss, Listening Effort, Statistical Approaches and Tutorials, Artificial Intelligence on acoustics, </a:t>
            </a:r>
            <a:r>
              <a:rPr lang="en-US" sz="2400" dirty="0" err="1"/>
              <a:t>Crossmodal</a:t>
            </a:r>
            <a:r>
              <a:rPr lang="en-US" sz="2400" dirty="0"/>
              <a:t> Interaction, Psychological Effects of Noise, History of Acoustics Research</a:t>
            </a:r>
          </a:p>
          <a:p>
            <a:pPr marL="457200" indent="-457200"/>
            <a:r>
              <a:rPr lang="en-US" sz="2800" dirty="0"/>
              <a:t>IF by TC (P&amp;P 2015 </a:t>
            </a:r>
            <a:r>
              <a:rPr lang="mr-IN" sz="2800" dirty="0"/>
              <a:t>–</a:t>
            </a:r>
            <a:r>
              <a:rPr lang="en-US" sz="2800" dirty="0"/>
              <a:t> 2.16; 2016 </a:t>
            </a:r>
            <a:r>
              <a:rPr lang="mr-IN" sz="2800" dirty="0"/>
              <a:t>–</a:t>
            </a:r>
            <a:r>
              <a:rPr lang="en-US" sz="2800" dirty="0"/>
              <a:t> 1.73)</a:t>
            </a:r>
          </a:p>
          <a:p>
            <a:pPr marL="800100" lvl="1" indent="-457200"/>
            <a:r>
              <a:rPr lang="en-US" sz="2400" dirty="0"/>
              <a:t>JASA overall: 1.5-1.6 (2-year IF); 1.85 (5-year IF)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Summary of Publication Task Force and </a:t>
            </a:r>
          </a:p>
          <a:p>
            <a:pPr algn="ctr"/>
            <a:r>
              <a:rPr lang="en-US" sz="3200" dirty="0"/>
              <a:t>ASA Publication Summit Action Items</a:t>
            </a:r>
          </a:p>
        </p:txBody>
      </p:sp>
    </p:spTree>
    <p:extLst>
      <p:ext uri="{BB962C8B-B14F-4D97-AF65-F5344CB8AC3E}">
        <p14:creationId xmlns:p14="http://schemas.microsoft.com/office/powerpoint/2010/main" val="40249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4092" y="230335"/>
            <a:ext cx="7886700" cy="381001"/>
          </a:xfrm>
        </p:spPr>
        <p:txBody>
          <a:bodyPr>
            <a:noAutofit/>
          </a:bodyPr>
          <a:lstStyle/>
          <a:p>
            <a:r>
              <a:rPr lang="en-US" dirty="0"/>
              <a:t>Journal of the Acoustical Society of America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905001"/>
            <a:ext cx="8534400" cy="426719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Acoustics Today article on Quality</a:t>
            </a:r>
          </a:p>
          <a:p>
            <a:pPr marL="457200" indent="-457200"/>
            <a:r>
              <a:rPr lang="en-US" sz="2800" dirty="0"/>
              <a:t>Growth in social media / outreach presence for JASA</a:t>
            </a:r>
          </a:p>
          <a:p>
            <a:pPr marL="457200" indent="-457200"/>
            <a:r>
              <a:rPr lang="en-US" sz="2800" dirty="0"/>
              <a:t>International outreach (particularly in Asia-Pacific region)</a:t>
            </a:r>
          </a:p>
          <a:p>
            <a:pPr marL="457200" indent="-457200"/>
            <a:r>
              <a:rPr lang="en-US" sz="2800" dirty="0"/>
              <a:t>Actively considering making JASA-EL a separate journal</a:t>
            </a:r>
          </a:p>
          <a:p>
            <a:pPr marL="800100" lvl="1" indent="-457200"/>
            <a:r>
              <a:rPr lang="en-US" sz="2400" dirty="0"/>
              <a:t>JASA-EL IF is ~1.0-1.2</a:t>
            </a:r>
          </a:p>
          <a:p>
            <a:pPr marL="800100" lvl="1" indent="-457200"/>
            <a:r>
              <a:rPr lang="en-US" sz="2400" dirty="0"/>
              <a:t>Revamping focus of JASA-EL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Summary of Publication Task Force and </a:t>
            </a:r>
          </a:p>
          <a:p>
            <a:pPr algn="ctr"/>
            <a:r>
              <a:rPr lang="en-US" sz="3200" dirty="0"/>
              <a:t>ASA Publication Summit Action Items</a:t>
            </a:r>
          </a:p>
        </p:txBody>
      </p:sp>
    </p:spTree>
    <p:extLst>
      <p:ext uri="{BB962C8B-B14F-4D97-AF65-F5344CB8AC3E}">
        <p14:creationId xmlns:p14="http://schemas.microsoft.com/office/powerpoint/2010/main" val="1668157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4092" y="230335"/>
            <a:ext cx="7886700" cy="381001"/>
          </a:xfrm>
        </p:spPr>
        <p:txBody>
          <a:bodyPr>
            <a:noAutofit/>
          </a:bodyPr>
          <a:lstStyle/>
          <a:p>
            <a:r>
              <a:rPr lang="en-US" dirty="0"/>
              <a:t>Journal of the Acoustical Society of America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905001"/>
            <a:ext cx="8534400" cy="426719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Anyone has been asked not to publish at JASA (e.g., by their department’s head)?</a:t>
            </a:r>
          </a:p>
          <a:p>
            <a:pPr marL="457200" indent="-457200"/>
            <a:r>
              <a:rPr lang="en-US" sz="2800" dirty="0"/>
              <a:t>Anyone has been forced to publish in another journal because of JASA’s low impact factor?</a:t>
            </a:r>
            <a:endParaRPr lang="en-US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Quick survey questions</a:t>
            </a:r>
          </a:p>
        </p:txBody>
      </p:sp>
    </p:spTree>
    <p:extLst>
      <p:ext uri="{BB962C8B-B14F-4D97-AF65-F5344CB8AC3E}">
        <p14:creationId xmlns:p14="http://schemas.microsoft.com/office/powerpoint/2010/main" val="3431294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4092" y="230335"/>
            <a:ext cx="7886700" cy="381001"/>
          </a:xfrm>
        </p:spPr>
        <p:txBody>
          <a:bodyPr>
            <a:noAutofit/>
          </a:bodyPr>
          <a:lstStyle/>
          <a:p>
            <a:r>
              <a:rPr lang="en-US" dirty="0"/>
              <a:t>Journal of the Acoustical Society of America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267199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sz="2800" dirty="0"/>
              <a:t>When submitting MS, please identify 2 potential AE’s</a:t>
            </a:r>
          </a:p>
          <a:p>
            <a:pPr marL="800100" lvl="1" indent="-457200"/>
            <a:r>
              <a:rPr lang="en-US" sz="2400" dirty="0"/>
              <a:t>Identifying potential reviewers also helps</a:t>
            </a:r>
          </a:p>
          <a:p>
            <a:pPr marL="457200" indent="-457200"/>
            <a:r>
              <a:rPr lang="en-US" sz="2800" dirty="0"/>
              <a:t>Help us in the reviewing process</a:t>
            </a:r>
          </a:p>
          <a:p>
            <a:pPr marL="800100" lvl="1" indent="-457200"/>
            <a:r>
              <a:rPr lang="en-US" sz="2400" dirty="0"/>
              <a:t>Review time window is now set to 30 days by default, but we can even be more comparable to our journal competitors</a:t>
            </a:r>
          </a:p>
          <a:p>
            <a:pPr marL="457200" indent="-457200"/>
            <a:r>
              <a:rPr lang="en-US" sz="2800" dirty="0"/>
              <a:t>No MS should get stuck in the process</a:t>
            </a:r>
          </a:p>
          <a:p>
            <a:pPr marL="800100" lvl="1" indent="-457200"/>
            <a:r>
              <a:rPr lang="en-US" sz="2400" dirty="0"/>
              <a:t>Managing editor and CE monitor MS and AE workload daily</a:t>
            </a:r>
          </a:p>
          <a:p>
            <a:pPr marL="457200" indent="-457200"/>
            <a:r>
              <a:rPr lang="en-US" sz="2800" dirty="0"/>
              <a:t>Impact Factor improvement strategies:</a:t>
            </a:r>
          </a:p>
          <a:p>
            <a:pPr marL="800100" lvl="1" indent="-457200"/>
            <a:r>
              <a:rPr lang="en-US" sz="2000" dirty="0"/>
              <a:t>Tutorial articles</a:t>
            </a:r>
          </a:p>
          <a:p>
            <a:pPr marL="800100" lvl="1" indent="-457200"/>
            <a:r>
              <a:rPr lang="en-US" sz="2000" dirty="0"/>
              <a:t>Review articles</a:t>
            </a:r>
          </a:p>
          <a:p>
            <a:pPr marL="800100" lvl="1" indent="-457200"/>
            <a:r>
              <a:rPr lang="en-US" sz="2000" dirty="0"/>
              <a:t>Special topic issues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dirty="0"/>
              <a:t>You can help</a:t>
            </a:r>
          </a:p>
        </p:txBody>
      </p:sp>
    </p:spTree>
    <p:extLst>
      <p:ext uri="{BB962C8B-B14F-4D97-AF65-F5344CB8AC3E}">
        <p14:creationId xmlns:p14="http://schemas.microsoft.com/office/powerpoint/2010/main" val="22767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A62344E-3D3C-4E4F-AE1F-D76647BAA1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45" t="5930" r="27744" b="6302"/>
          <a:stretch/>
        </p:blipFill>
        <p:spPr>
          <a:xfrm>
            <a:off x="2362199" y="685800"/>
            <a:ext cx="4419601" cy="5638801"/>
          </a:xfr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xmlns="" id="{CFDE2F15-93A3-F14D-85F9-50DFA57EC811}"/>
              </a:ext>
            </a:extLst>
          </p:cNvPr>
          <p:cNvSpPr txBox="1">
            <a:spLocks/>
          </p:cNvSpPr>
          <p:nvPr/>
        </p:nvSpPr>
        <p:spPr>
          <a:xfrm>
            <a:off x="254092" y="230335"/>
            <a:ext cx="7886700" cy="3810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/>
              <a:t>Journal of the Acoustical Society of America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348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1246" y="1219200"/>
            <a:ext cx="860275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000" b="1" dirty="0">
              <a:latin typeface="+mn-l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A tutorial lecture on “Hearing Loss and the Future of Auditory </a:t>
            </a:r>
            <a:r>
              <a:rPr lang="en-US" sz="2000" dirty="0" smtClean="0">
                <a:latin typeface="+mn-lt"/>
              </a:rPr>
              <a:t>Implants </a:t>
            </a:r>
            <a:r>
              <a:rPr lang="en-US" sz="2000" dirty="0">
                <a:latin typeface="+mn-lt"/>
              </a:rPr>
              <a:t>by Andrew </a:t>
            </a:r>
            <a:r>
              <a:rPr lang="en-US" sz="2000" dirty="0" err="1" smtClean="0">
                <a:latin typeface="+mn-lt"/>
              </a:rPr>
              <a:t>Oxenham</a:t>
            </a:r>
            <a:r>
              <a:rPr lang="en-US" sz="2000" dirty="0" smtClean="0">
                <a:latin typeface="+mn-lt"/>
              </a:rPr>
              <a:t> (Monday)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Honoring the contributions of David Kemp to the discovery of </a:t>
            </a:r>
            <a:r>
              <a:rPr lang="en-US" sz="2000" dirty="0" err="1">
                <a:latin typeface="+mn-lt"/>
              </a:rPr>
              <a:t>otoacoustic</a:t>
            </a:r>
            <a:r>
              <a:rPr lang="en-US" sz="2000" dirty="0">
                <a:latin typeface="+mn-lt"/>
              </a:rPr>
              <a:t> emissions and their utility for assessing hearing function (Tuesday)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Hartmann </a:t>
            </a:r>
            <a:r>
              <a:rPr lang="en-US" sz="2000" dirty="0">
                <a:latin typeface="+mn-lt"/>
              </a:rPr>
              <a:t>Prize </a:t>
            </a:r>
            <a:r>
              <a:rPr lang="en-US" sz="2000" dirty="0" smtClean="0">
                <a:latin typeface="+mn-lt"/>
              </a:rPr>
              <a:t>Lecture by </a:t>
            </a:r>
            <a:r>
              <a:rPr lang="en-US" sz="2000" dirty="0" err="1" smtClean="0">
                <a:latin typeface="+mn-lt"/>
              </a:rPr>
              <a:t>Shihab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Shamma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(Wednesday)</a:t>
            </a:r>
            <a:endParaRPr lang="en-US" sz="2000" dirty="0">
              <a:latin typeface="+mn-l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+mn-lt"/>
              </a:rPr>
              <a:t>Honoring </a:t>
            </a:r>
            <a:r>
              <a:rPr lang="en-US" sz="2000" dirty="0">
                <a:latin typeface="+mn-lt"/>
              </a:rPr>
              <a:t>Neal </a:t>
            </a:r>
            <a:r>
              <a:rPr lang="en-US" sz="2000" dirty="0" err="1">
                <a:latin typeface="+mn-lt"/>
              </a:rPr>
              <a:t>Viemeister's</a:t>
            </a:r>
            <a:r>
              <a:rPr lang="en-US" sz="2000" dirty="0">
                <a:latin typeface="+mn-lt"/>
              </a:rPr>
              <a:t> contributions to </a:t>
            </a:r>
            <a:r>
              <a:rPr lang="en-US" sz="2000" dirty="0" smtClean="0">
                <a:latin typeface="+mn-lt"/>
              </a:rPr>
              <a:t>psychoacoustics (Thursday)</a:t>
            </a:r>
            <a:endParaRPr lang="en-US" sz="2000" dirty="0">
              <a:latin typeface="+mn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0243" y="152400"/>
            <a:ext cx="7886700" cy="47307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Minneapolis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31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1246" y="1219200"/>
            <a:ext cx="82217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 smtClean="0"/>
              <a:t>Special </a:t>
            </a:r>
            <a:r>
              <a:rPr lang="en-US" dirty="0"/>
              <a:t>Sessions Sponsored by P&amp;P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Consequences of asymmetrical hearing (Monday)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Future </a:t>
            </a:r>
            <a:r>
              <a:rPr lang="en-US" dirty="0" smtClean="0"/>
              <a:t>Directions </a:t>
            </a:r>
            <a:r>
              <a:rPr lang="en-US" dirty="0"/>
              <a:t>for </a:t>
            </a:r>
            <a:r>
              <a:rPr lang="en-US" dirty="0" smtClean="0"/>
              <a:t>Hearing Aids</a:t>
            </a:r>
            <a:r>
              <a:rPr lang="en-US" dirty="0"/>
              <a:t>: </a:t>
            </a:r>
            <a:r>
              <a:rPr lang="en-US" dirty="0" smtClean="0"/>
              <a:t>Multi-sensor</a:t>
            </a:r>
            <a:r>
              <a:rPr lang="en-US" dirty="0"/>
              <a:t>, user-informed and environment-aware (Monday)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Phase </a:t>
            </a:r>
            <a:r>
              <a:rPr lang="en-US" dirty="0" smtClean="0"/>
              <a:t>Locking </a:t>
            </a:r>
            <a:r>
              <a:rPr lang="en-US" dirty="0"/>
              <a:t>and </a:t>
            </a:r>
            <a:r>
              <a:rPr lang="en-US" dirty="0" smtClean="0"/>
              <a:t>Rate Limits </a:t>
            </a:r>
            <a:r>
              <a:rPr lang="en-US" dirty="0"/>
              <a:t>in </a:t>
            </a:r>
            <a:r>
              <a:rPr lang="en-US" dirty="0" smtClean="0"/>
              <a:t>Electric Hearing </a:t>
            </a:r>
            <a:r>
              <a:rPr lang="en-US" dirty="0"/>
              <a:t>(Tuesday)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Acoustics </a:t>
            </a:r>
            <a:r>
              <a:rPr lang="en-US" dirty="0"/>
              <a:t>Outreach: Planting Seeds for Future Clinical and Physiological Collaborations </a:t>
            </a:r>
            <a:r>
              <a:rPr lang="en-US" dirty="0" smtClean="0"/>
              <a:t>'18 (Wednesday)</a:t>
            </a:r>
            <a:endParaRPr lang="en-US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Physiology </a:t>
            </a:r>
            <a:r>
              <a:rPr lang="en-US" dirty="0"/>
              <a:t>meets </a:t>
            </a:r>
            <a:r>
              <a:rPr lang="en-US" dirty="0" smtClean="0"/>
              <a:t>Perception (Wednesday)</a:t>
            </a:r>
            <a:endParaRPr lang="en-US" dirty="0"/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 smtClean="0">
              <a:latin typeface="+mn-l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10243" y="152400"/>
            <a:ext cx="7886700" cy="473074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Minneapolis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30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86700" cy="473074"/>
          </a:xfrm>
        </p:spPr>
        <p:txBody>
          <a:bodyPr>
            <a:noAutofit/>
          </a:bodyPr>
          <a:lstStyle/>
          <a:p>
            <a:r>
              <a:rPr lang="en-US" sz="2800" b="1" dirty="0"/>
              <a:t>Minneapolis Sessions (Co-Sponsored)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4351338"/>
          </a:xfrm>
        </p:spPr>
        <p:txBody>
          <a:bodyPr numCol="1">
            <a:normAutofit fontScale="55000" lnSpcReduction="20000"/>
          </a:bodyPr>
          <a:lstStyle/>
          <a:p>
            <a:pPr marL="231775" indent="-231775"/>
            <a:r>
              <a:rPr lang="en-US" b="1" dirty="0"/>
              <a:t>AA</a:t>
            </a:r>
            <a:r>
              <a:rPr lang="en-US" dirty="0"/>
              <a:t>	Assistive Listening Systems in Assembly Spaces</a:t>
            </a:r>
          </a:p>
          <a:p>
            <a:pPr marL="231775" indent="-231775"/>
            <a:r>
              <a:rPr lang="en-US" b="1" dirty="0"/>
              <a:t>AA</a:t>
            </a:r>
            <a:r>
              <a:rPr lang="en-US" dirty="0"/>
              <a:t>	Acoustics in classrooms and other educational spaces</a:t>
            </a:r>
          </a:p>
          <a:p>
            <a:pPr marL="231775" indent="-231775"/>
            <a:r>
              <a:rPr lang="en-US" b="1" dirty="0"/>
              <a:t>AA</a:t>
            </a:r>
            <a:r>
              <a:rPr lang="en-US" dirty="0"/>
              <a:t>	Auditory perception in virtual, mixed, and augmented environments</a:t>
            </a:r>
          </a:p>
          <a:p>
            <a:pPr marL="231775" indent="-231775"/>
            <a:r>
              <a:rPr lang="en-US" b="1" dirty="0"/>
              <a:t>MU</a:t>
            </a:r>
            <a:r>
              <a:rPr lang="en-US" dirty="0"/>
              <a:t>	Sound Effects and Perception</a:t>
            </a:r>
          </a:p>
          <a:p>
            <a:pPr marL="231775" indent="-231775"/>
            <a:r>
              <a:rPr lang="en-US" b="1" dirty="0"/>
              <a:t>MU</a:t>
            </a:r>
            <a:r>
              <a:rPr lang="en-US" dirty="0"/>
              <a:t>	Pitch perception in musical context</a:t>
            </a:r>
          </a:p>
          <a:p>
            <a:pPr marL="231775" indent="-231775"/>
            <a:r>
              <a:rPr lang="en-US" b="1" dirty="0"/>
              <a:t>NS</a:t>
            </a:r>
            <a:r>
              <a:rPr lang="en-US" dirty="0"/>
              <a:t>	Hearing health across a lifespan: Hearing screening from cradle to grave</a:t>
            </a:r>
          </a:p>
          <a:p>
            <a:pPr marL="231775" indent="-231775"/>
            <a:r>
              <a:rPr lang="en-US" b="1" dirty="0"/>
              <a:t>NS</a:t>
            </a:r>
            <a:r>
              <a:rPr lang="en-US" dirty="0"/>
              <a:t>	Hearing protection: Impulse peak insertion loss, specialized hearing protection devices and fit-testing</a:t>
            </a:r>
          </a:p>
          <a:p>
            <a:pPr marL="231775" indent="-231775"/>
            <a:r>
              <a:rPr lang="en-US" b="1" dirty="0"/>
              <a:t>NS</a:t>
            </a:r>
            <a:r>
              <a:rPr lang="en-US" dirty="0"/>
              <a:t>	Open source audio processing platforms</a:t>
            </a:r>
          </a:p>
          <a:p>
            <a:pPr marL="231775" indent="-231775"/>
            <a:r>
              <a:rPr lang="en-US" b="1" dirty="0"/>
              <a:t>PA</a:t>
            </a:r>
            <a:r>
              <a:rPr lang="en-US" dirty="0"/>
              <a:t>	Ultrasound and high frequency sound in air in public places: applications, devices and effects</a:t>
            </a:r>
          </a:p>
          <a:p>
            <a:pPr marL="231775" indent="-231775"/>
            <a:r>
              <a:rPr lang="en-US" b="1" dirty="0"/>
              <a:t>SC</a:t>
            </a:r>
            <a:r>
              <a:rPr lang="en-US" dirty="0"/>
              <a:t> Adapting methods and models for vocal production across human and non-human primate species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72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Viemeister</a:t>
            </a:r>
            <a:r>
              <a:rPr lang="en-US" dirty="0" smtClean="0"/>
              <a:t> Dinner Thursday May 10, 2018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600199"/>
            <a:ext cx="7886700" cy="3575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For those attending the </a:t>
            </a:r>
            <a:r>
              <a:rPr lang="en-US" sz="3200" dirty="0" err="1" smtClean="0"/>
              <a:t>Viemeister</a:t>
            </a:r>
            <a:r>
              <a:rPr lang="en-US" sz="3200" dirty="0" smtClean="0"/>
              <a:t> dinner (RSVP was required by May 1), please coordinate travel among yourselves so that we are not taking 50 cabs when we could take 20.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80986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62580"/>
            <a:ext cx="34808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+mn-lt"/>
              </a:rPr>
              <a:t>Future  ASA meetings: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7620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176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Meeting, Victoria, Canada, 5– 9 November, 2018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177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Meeting, Louisville, Kentucky, 13 – 17 May, 2019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178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 Meeting, San Diego, California, 30 November-6 December 2019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179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Meeting, Chicago, Illinois, Spring 2020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180</a:t>
            </a:r>
            <a:r>
              <a:rPr lang="en-US" sz="2000" baseline="30000" dirty="0">
                <a:latin typeface="+mn-lt"/>
              </a:rPr>
              <a:t>th</a:t>
            </a:r>
            <a:r>
              <a:rPr lang="en-US" sz="2000" dirty="0">
                <a:latin typeface="+mn-lt"/>
              </a:rPr>
              <a:t> Meeting, Cancun, Mexico, Fall 2020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181</a:t>
            </a:r>
            <a:r>
              <a:rPr lang="en-US" sz="2000" baseline="30000" dirty="0">
                <a:latin typeface="+mn-lt"/>
              </a:rPr>
              <a:t>st</a:t>
            </a:r>
            <a:r>
              <a:rPr lang="en-US" sz="2000" dirty="0">
                <a:latin typeface="+mn-lt"/>
              </a:rPr>
              <a:t> Meeting, TBD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+mn-lt"/>
              </a:rPr>
              <a:t>182</a:t>
            </a:r>
            <a:r>
              <a:rPr lang="en-US" sz="2000" baseline="30000" dirty="0">
                <a:latin typeface="+mn-lt"/>
              </a:rPr>
              <a:t>nd</a:t>
            </a:r>
            <a:r>
              <a:rPr lang="en-US" sz="2000" dirty="0">
                <a:latin typeface="+mn-lt"/>
              </a:rPr>
              <a:t> Meeting, Sydney, Australia, Fall 2021</a:t>
            </a:r>
          </a:p>
        </p:txBody>
      </p:sp>
    </p:spTree>
    <p:extLst>
      <p:ext uri="{BB962C8B-B14F-4D97-AF65-F5344CB8AC3E}">
        <p14:creationId xmlns:p14="http://schemas.microsoft.com/office/powerpoint/2010/main" val="1180240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824328"/>
            <a:ext cx="8401050" cy="4890671"/>
          </a:xfrm>
        </p:spPr>
        <p:txBody>
          <a:bodyPr numCol="2"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en-US" dirty="0" smtClean="0"/>
              <a:t>Introduction </a:t>
            </a:r>
            <a:r>
              <a:rPr lang="en-US" dirty="0"/>
              <a:t>of Current PPTC Members</a:t>
            </a:r>
          </a:p>
          <a:p>
            <a:pPr>
              <a:lnSpc>
                <a:spcPct val="170000"/>
              </a:lnSpc>
            </a:pPr>
            <a:r>
              <a:rPr lang="en-US" dirty="0"/>
              <a:t>Election of New TC Members</a:t>
            </a:r>
          </a:p>
          <a:p>
            <a:pPr>
              <a:lnSpc>
                <a:spcPct val="170000"/>
              </a:lnSpc>
            </a:pPr>
            <a:r>
              <a:rPr lang="en-US" dirty="0"/>
              <a:t>Acknowledgment of PPTC </a:t>
            </a:r>
            <a:r>
              <a:rPr lang="en-US" dirty="0" smtClean="0"/>
              <a:t>Serving </a:t>
            </a:r>
            <a:r>
              <a:rPr lang="en-US" dirty="0"/>
              <a:t>ASA</a:t>
            </a:r>
          </a:p>
          <a:p>
            <a:pPr>
              <a:lnSpc>
                <a:spcPct val="170000"/>
              </a:lnSpc>
            </a:pPr>
            <a:r>
              <a:rPr lang="en-US" dirty="0"/>
              <a:t>JASA Report</a:t>
            </a:r>
          </a:p>
          <a:p>
            <a:pPr>
              <a:lnSpc>
                <a:spcPct val="170000"/>
              </a:lnSpc>
            </a:pPr>
            <a:r>
              <a:rPr lang="en-US" dirty="0"/>
              <a:t>Minneapolis Events</a:t>
            </a:r>
          </a:p>
          <a:p>
            <a:pPr>
              <a:lnSpc>
                <a:spcPct val="170000"/>
              </a:lnSpc>
            </a:pPr>
            <a:r>
              <a:rPr lang="en-US" dirty="0"/>
              <a:t>Upcoming Meetings</a:t>
            </a:r>
          </a:p>
          <a:p>
            <a:pPr>
              <a:lnSpc>
                <a:spcPct val="170000"/>
              </a:lnSpc>
            </a:pPr>
            <a:r>
              <a:rPr lang="en-US" dirty="0"/>
              <a:t>Planning for Victoria and Louisville</a:t>
            </a:r>
          </a:p>
          <a:p>
            <a:pPr>
              <a:lnSpc>
                <a:spcPct val="170000"/>
              </a:lnSpc>
            </a:pP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://tcppasa.org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 smtClean="0"/>
              <a:t>Nominations </a:t>
            </a:r>
            <a:r>
              <a:rPr lang="en-US" dirty="0"/>
              <a:t>for Medals and New Fellows</a:t>
            </a:r>
          </a:p>
          <a:p>
            <a:pPr>
              <a:lnSpc>
                <a:spcPct val="170000"/>
              </a:lnSpc>
            </a:pPr>
            <a:r>
              <a:rPr lang="en-US" dirty="0"/>
              <a:t>Discussion of Technical Initiative Process</a:t>
            </a:r>
          </a:p>
          <a:p>
            <a:pPr>
              <a:lnSpc>
                <a:spcPct val="170000"/>
              </a:lnSpc>
            </a:pPr>
            <a:r>
              <a:rPr lang="en-US" dirty="0"/>
              <a:t>Acoustics Programs Database Discussion</a:t>
            </a:r>
          </a:p>
          <a:p>
            <a:pPr>
              <a:lnSpc>
                <a:spcPct val="170000"/>
              </a:lnSpc>
            </a:pPr>
            <a:r>
              <a:rPr lang="en-US" dirty="0"/>
              <a:t>Video Challenge</a:t>
            </a:r>
          </a:p>
          <a:p>
            <a:pPr>
              <a:lnSpc>
                <a:spcPct val="170000"/>
              </a:lnSpc>
            </a:pPr>
            <a:r>
              <a:rPr lang="en-US" dirty="0"/>
              <a:t>ExploreSound.org</a:t>
            </a:r>
          </a:p>
          <a:p>
            <a:pPr>
              <a:lnSpc>
                <a:spcPct val="170000"/>
              </a:lnSpc>
            </a:pPr>
            <a:r>
              <a:rPr lang="en-US" dirty="0"/>
              <a:t>Student Council Report</a:t>
            </a:r>
          </a:p>
          <a:p>
            <a:pPr>
              <a:lnSpc>
                <a:spcPct val="170000"/>
              </a:lnSpc>
            </a:pPr>
            <a:r>
              <a:rPr lang="en-US" dirty="0"/>
              <a:t>Live Streaming </a:t>
            </a:r>
            <a:r>
              <a:rPr lang="en-US" dirty="0" smtClean="0"/>
              <a:t>Update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College of Fellows</a:t>
            </a:r>
          </a:p>
          <a:p>
            <a:pPr>
              <a:lnSpc>
                <a:spcPct val="170000"/>
              </a:lnSpc>
            </a:pPr>
            <a:r>
              <a:rPr lang="en-US" dirty="0" smtClean="0"/>
              <a:t>Computational Acoustics</a:t>
            </a:r>
            <a:endParaRPr lang="en-US" dirty="0"/>
          </a:p>
          <a:p>
            <a:pPr>
              <a:lnSpc>
                <a:spcPct val="170000"/>
              </a:lnSpc>
            </a:pPr>
            <a:r>
              <a:rPr lang="en-US" dirty="0"/>
              <a:t>Open </a:t>
            </a:r>
            <a:r>
              <a:rPr lang="en-US" dirty="0" smtClean="0"/>
              <a:t>Forum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10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International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Survey showed that most people want international meetings between every 2-5 years. We will try to have international meetings every 4 years going forward. In the past, the rule was only every 10 years.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Need to organize strong special sessions representing the full range of TC interests, ideally in advance of the preceding Spring Meeting so that the program can be publicized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248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77724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Special Sessions Sponsored by P&amp;P: </a:t>
            </a:r>
          </a:p>
          <a:p>
            <a:endParaRPr lang="en-US" sz="2400" dirty="0"/>
          </a:p>
          <a:p>
            <a:r>
              <a:rPr lang="en-US" sz="1800" b="1" dirty="0">
                <a:solidFill>
                  <a:prstClr val="black"/>
                </a:solidFill>
                <a:latin typeface=".SFUIText"/>
              </a:rPr>
              <a:t>Acoustics Outreach: Linking Physiology and Behavior for Future Collaborations</a:t>
            </a:r>
          </a:p>
          <a:p>
            <a:r>
              <a:rPr lang="en-US" sz="1800" dirty="0">
                <a:solidFill>
                  <a:prstClr val="black"/>
                </a:solidFill>
                <a:latin typeface=".SFUIText"/>
              </a:rPr>
              <a:t>Organized by: Amanda </a:t>
            </a:r>
            <a:r>
              <a:rPr lang="en-US" sz="1800" dirty="0" err="1">
                <a:solidFill>
                  <a:prstClr val="black"/>
                </a:solidFill>
                <a:latin typeface=".SFUIText"/>
              </a:rPr>
              <a:t>Lauer</a:t>
            </a:r>
            <a:r>
              <a:rPr lang="en-US" sz="1800" dirty="0">
                <a:solidFill>
                  <a:prstClr val="black"/>
                </a:solidFill>
                <a:latin typeface=".SFUIText"/>
              </a:rPr>
              <a:t>, Anna Diedesch</a:t>
            </a:r>
          </a:p>
          <a:p>
            <a:endParaRPr lang="en-US" sz="1800" dirty="0">
              <a:solidFill>
                <a:prstClr val="black"/>
              </a:solidFill>
              <a:latin typeface=".SFUIText"/>
            </a:endParaRPr>
          </a:p>
          <a:p>
            <a:r>
              <a:rPr lang="en-US" sz="1800" b="1" dirty="0">
                <a:solidFill>
                  <a:prstClr val="black"/>
                </a:solidFill>
                <a:latin typeface=".SFUIText"/>
              </a:rPr>
              <a:t>Music, Speech, and the Brain </a:t>
            </a:r>
          </a:p>
          <a:p>
            <a:r>
              <a:rPr lang="en-US" sz="1800" dirty="0">
                <a:solidFill>
                  <a:prstClr val="black"/>
                </a:solidFill>
                <a:latin typeface=".SFUIText"/>
              </a:rPr>
              <a:t>(Joint with Speech Communication, Musical Acoustics) </a:t>
            </a:r>
          </a:p>
          <a:p>
            <a:r>
              <a:rPr lang="en-US" sz="1800" dirty="0">
                <a:solidFill>
                  <a:prstClr val="black"/>
                </a:solidFill>
                <a:latin typeface=".SFUIText"/>
              </a:rPr>
              <a:t>Organized by: Christina Zhao, Patricia </a:t>
            </a:r>
            <a:r>
              <a:rPr lang="en-US" sz="1800" dirty="0" err="1">
                <a:solidFill>
                  <a:prstClr val="black"/>
                </a:solidFill>
                <a:latin typeface=".SFUIText"/>
              </a:rPr>
              <a:t>Kuhl</a:t>
            </a:r>
            <a:endParaRPr lang="en-US" sz="1800" dirty="0">
              <a:solidFill>
                <a:prstClr val="black"/>
              </a:solidFill>
              <a:latin typeface=".SFUIText"/>
            </a:endParaRPr>
          </a:p>
          <a:p>
            <a:endParaRPr lang="en-US" dirty="0">
              <a:solidFill>
                <a:prstClr val="black"/>
              </a:solidFill>
              <a:latin typeface=".SFUIText"/>
            </a:endParaRPr>
          </a:p>
          <a:p>
            <a:r>
              <a:rPr lang="en-US" sz="1800" b="1" dirty="0">
                <a:solidFill>
                  <a:prstClr val="black"/>
                </a:solidFill>
                <a:latin typeface=".SFUIText"/>
              </a:rPr>
              <a:t>Parsing Limitations on Auditory Spatial Acuity</a:t>
            </a:r>
            <a:r>
              <a:rPr lang="en-US" sz="1800" dirty="0">
                <a:solidFill>
                  <a:prstClr val="black"/>
                </a:solidFill>
                <a:latin typeface=".SFUIText"/>
              </a:rPr>
              <a:t> </a:t>
            </a:r>
          </a:p>
          <a:p>
            <a:r>
              <a:rPr lang="en-US" sz="1800" dirty="0">
                <a:solidFill>
                  <a:prstClr val="black"/>
                </a:solidFill>
                <a:latin typeface=".SFUIText"/>
              </a:rPr>
              <a:t>Organized by: Andrew Brown</a:t>
            </a:r>
          </a:p>
          <a:p>
            <a:endParaRPr lang="en-US" sz="1800" dirty="0">
              <a:solidFill>
                <a:prstClr val="black"/>
              </a:solidFill>
              <a:latin typeface=".SFUIText"/>
            </a:endParaRPr>
          </a:p>
          <a:p>
            <a:r>
              <a:rPr lang="en-US" sz="1800" b="1" dirty="0">
                <a:solidFill>
                  <a:prstClr val="black"/>
                </a:solidFill>
                <a:latin typeface=".SFUIText"/>
              </a:rPr>
              <a:t>Speech Perception in Children with Auditory Prostheses </a:t>
            </a:r>
          </a:p>
          <a:p>
            <a:r>
              <a:rPr lang="en-US" sz="1800" dirty="0">
                <a:solidFill>
                  <a:prstClr val="black"/>
                </a:solidFill>
                <a:latin typeface=".SFUIText"/>
              </a:rPr>
              <a:t>(Joint with Speech Communication)</a:t>
            </a:r>
          </a:p>
          <a:p>
            <a:r>
              <a:rPr lang="en-US" sz="1800" dirty="0">
                <a:solidFill>
                  <a:prstClr val="black"/>
                </a:solidFill>
                <a:latin typeface=".SFUIText"/>
              </a:rPr>
              <a:t>Organized by: </a:t>
            </a:r>
            <a:r>
              <a:rPr lang="en-US" sz="1800" dirty="0" err="1">
                <a:solidFill>
                  <a:srgbClr val="313131"/>
                </a:solidFill>
                <a:latin typeface=".SFUIText"/>
              </a:rPr>
              <a:t>Mishaela</a:t>
            </a:r>
            <a:r>
              <a:rPr lang="en-US" sz="1800" dirty="0">
                <a:solidFill>
                  <a:srgbClr val="313131"/>
                </a:solidFill>
                <a:latin typeface=".SFUIText"/>
              </a:rPr>
              <a:t> DiNino</a:t>
            </a:r>
            <a:r>
              <a:rPr lang="en-US" sz="1800" dirty="0">
                <a:solidFill>
                  <a:prstClr val="black"/>
                </a:solidFill>
                <a:latin typeface=".SFUIText"/>
              </a:rPr>
              <a:t>, Kelly Jahn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457200" y="32657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+mj-lt"/>
              </a:rPr>
              <a:t>176</a:t>
            </a:r>
            <a:r>
              <a:rPr lang="en-US" sz="2800" b="1" baseline="30000" dirty="0">
                <a:latin typeface="+mj-lt"/>
              </a:rPr>
              <a:t>th</a:t>
            </a:r>
            <a:r>
              <a:rPr lang="en-US" sz="2800" b="1" dirty="0">
                <a:latin typeface="+mj-lt"/>
              </a:rPr>
              <a:t> Meeting, Victoria, Canada, 5– 9 November, 2018</a:t>
            </a:r>
          </a:p>
        </p:txBody>
      </p:sp>
    </p:spTree>
    <p:extLst>
      <p:ext uri="{BB962C8B-B14F-4D97-AF65-F5344CB8AC3E}">
        <p14:creationId xmlns:p14="http://schemas.microsoft.com/office/powerpoint/2010/main" val="2932493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838200"/>
            <a:ext cx="7772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Special Sessions Sponsored by P&amp;P: </a:t>
            </a:r>
          </a:p>
          <a:p>
            <a:endParaRPr lang="en-US" dirty="0"/>
          </a:p>
          <a:p>
            <a:r>
              <a:rPr lang="en-US" dirty="0"/>
              <a:t>___________________________</a:t>
            </a:r>
          </a:p>
          <a:p>
            <a:r>
              <a:rPr lang="en-US" dirty="0"/>
              <a:t>___________________________</a:t>
            </a:r>
          </a:p>
          <a:p>
            <a:endParaRPr lang="en-US" dirty="0"/>
          </a:p>
          <a:p>
            <a:r>
              <a:rPr lang="en-US" dirty="0"/>
              <a:t>Final special session forms for the meeting in Louisville are due by Thursday</a:t>
            </a:r>
          </a:p>
          <a:p>
            <a:endParaRPr lang="en-US" dirty="0"/>
          </a:p>
          <a:p>
            <a:r>
              <a:rPr lang="en-US" dirty="0"/>
              <a:t>Contact </a:t>
            </a:r>
            <a:r>
              <a:rPr lang="en-US" dirty="0" smtClean="0"/>
              <a:t>Erick if you </a:t>
            </a:r>
            <a:r>
              <a:rPr lang="en-US" dirty="0"/>
              <a:t>are interested </a:t>
            </a:r>
            <a:r>
              <a:rPr lang="en-US" dirty="0" smtClean="0"/>
              <a:t>in organizing a session at ANY upcoming meeting (Louisville and beyond)</a:t>
            </a:r>
          </a:p>
          <a:p>
            <a:endParaRPr lang="en-US" dirty="0" smtClean="0"/>
          </a:p>
          <a:p>
            <a:r>
              <a:rPr lang="en-US" dirty="0" smtClean="0"/>
              <a:t>Please provide the following information:</a:t>
            </a:r>
          </a:p>
          <a:p>
            <a:r>
              <a:rPr lang="en-US" dirty="0" smtClean="0"/>
              <a:t>Meeting Location</a:t>
            </a:r>
          </a:p>
          <a:p>
            <a:r>
              <a:rPr lang="en-US" dirty="0" smtClean="0"/>
              <a:t>Organizer Name and Email</a:t>
            </a:r>
          </a:p>
          <a:p>
            <a:r>
              <a:rPr lang="en-US" dirty="0" smtClean="0"/>
              <a:t>Title and One Sentence Description</a:t>
            </a:r>
          </a:p>
          <a:p>
            <a:r>
              <a:rPr lang="en-US" dirty="0" smtClean="0"/>
              <a:t>Other Co-Sponsoring TCs</a:t>
            </a:r>
            <a:endParaRPr lang="en-US" dirty="0"/>
          </a:p>
          <a:p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457200" y="32657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+mn-lt"/>
              </a:rPr>
              <a:t>177</a:t>
            </a:r>
            <a:r>
              <a:rPr lang="en-US" sz="2800" baseline="30000" dirty="0">
                <a:latin typeface="+mn-lt"/>
              </a:rPr>
              <a:t>th</a:t>
            </a:r>
            <a:r>
              <a:rPr lang="en-US" sz="2800" dirty="0">
                <a:latin typeface="+mn-lt"/>
              </a:rPr>
              <a:t> Meeting, Louisville, Kentucky, 13 – 17 May, 2019</a:t>
            </a:r>
          </a:p>
        </p:txBody>
      </p:sp>
    </p:spTree>
    <p:extLst>
      <p:ext uri="{BB962C8B-B14F-4D97-AF65-F5344CB8AC3E}">
        <p14:creationId xmlns:p14="http://schemas.microsoft.com/office/powerpoint/2010/main" val="862244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76200"/>
            <a:ext cx="7772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+mj-lt"/>
              </a:rPr>
              <a:t>P &amp; P website</a:t>
            </a:r>
          </a:p>
          <a:p>
            <a:endParaRPr lang="en-US" sz="2400" b="1" dirty="0">
              <a:latin typeface="+mj-lt"/>
            </a:endParaRPr>
          </a:p>
          <a:p>
            <a:r>
              <a:rPr lang="en-US" sz="2800" dirty="0">
                <a:latin typeface="+mn-lt"/>
              </a:rPr>
              <a:t>There is a new ASA webpage, and a newly updated P&amp;P TC Page: </a:t>
            </a:r>
            <a:r>
              <a:rPr lang="en-US" sz="2800" dirty="0">
                <a:latin typeface="+mn-lt"/>
                <a:hlinkClick r:id="rId3"/>
              </a:rPr>
              <a:t>http://</a:t>
            </a:r>
            <a:r>
              <a:rPr lang="en-US" sz="2800" dirty="0" err="1">
                <a:latin typeface="+mn-lt"/>
                <a:hlinkClick r:id="rId3"/>
              </a:rPr>
              <a:t>tcppasa.org</a:t>
            </a:r>
            <a:endParaRPr lang="en-US" sz="2800" dirty="0">
              <a:latin typeface="+mn-lt"/>
            </a:endParaRPr>
          </a:p>
          <a:p>
            <a:endParaRPr lang="en-US" sz="1000" dirty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en-US" sz="2800" dirty="0">
                <a:latin typeface="+mn-lt"/>
              </a:rPr>
              <a:t>Email me with specific suggestions</a:t>
            </a:r>
          </a:p>
        </p:txBody>
      </p:sp>
    </p:spTree>
    <p:extLst>
      <p:ext uri="{BB962C8B-B14F-4D97-AF65-F5344CB8AC3E}">
        <p14:creationId xmlns:p14="http://schemas.microsoft.com/office/powerpoint/2010/main" val="1819247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351756" y="152400"/>
            <a:ext cx="8610600" cy="381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cs typeface="Arial" panose="020B0604020202020204" pitchFamily="34" charset="0"/>
              </a:rPr>
              <a:t>Nominate Candidates for Medals, Awards, and to be Fellows</a:t>
            </a:r>
            <a:endParaRPr lang="en-US" sz="2800" b="1" dirty="0">
              <a:cs typeface="Arial" panose="020B0604020202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76781" y="1066801"/>
            <a:ext cx="7652819" cy="4191000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 pitchFamily="34" charset="0"/>
              </a:rPr>
              <a:t>Gold Medal, Silver </a:t>
            </a:r>
            <a:r>
              <a:rPr lang="en-US" dirty="0" smtClean="0">
                <a:cs typeface="Arial" panose="020B0604020202020204" pitchFamily="34" charset="0"/>
              </a:rPr>
              <a:t>Medal, Helmholtz-Rayleigh Medal, Bekesy Medal</a:t>
            </a: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>
                <a:cs typeface="Arial" panose="020B0604020202020204" pitchFamily="34" charset="0"/>
                <a:hlinkClick r:id="rId3"/>
              </a:rPr>
              <a:t>http://</a:t>
            </a:r>
            <a:r>
              <a:rPr lang="en-US" sz="2200" dirty="0" smtClean="0">
                <a:cs typeface="Arial" panose="020B0604020202020204" pitchFamily="34" charset="0"/>
                <a:hlinkClick r:id="rId3"/>
              </a:rPr>
              <a:t>tcppasa.org/awards</a:t>
            </a:r>
            <a:endParaRPr lang="en-US" sz="22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Hartmann Prize in Auditory Neuroscience</a:t>
            </a:r>
            <a:endParaRPr lang="en-US" dirty="0"/>
          </a:p>
          <a:p>
            <a:pPr lvl="1"/>
            <a:r>
              <a:rPr lang="en-US" sz="2400" dirty="0" smtClean="0">
                <a:cs typeface="Arial" panose="020B0604020202020204" pitchFamily="34" charset="0"/>
              </a:rPr>
              <a:t>Nominations </a:t>
            </a:r>
            <a:r>
              <a:rPr lang="en-US" sz="2400" dirty="0">
                <a:cs typeface="Arial" panose="020B0604020202020204" pitchFamily="34" charset="0"/>
              </a:rPr>
              <a:t>due to ASA 6 weeks before Fall meeting </a:t>
            </a:r>
            <a:endParaRPr lang="en-US" sz="2400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 smtClean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cs typeface="Arial" panose="020B0604020202020204" pitchFamily="34" charset="0"/>
              </a:rPr>
              <a:t>ASA </a:t>
            </a:r>
            <a:r>
              <a:rPr lang="en-US" dirty="0">
                <a:cs typeface="Arial" panose="020B0604020202020204" pitchFamily="34" charset="0"/>
              </a:rPr>
              <a:t>Fellows </a:t>
            </a:r>
          </a:p>
          <a:p>
            <a:pPr marL="0" indent="0">
              <a:buNone/>
            </a:pPr>
            <a:r>
              <a:rPr lang="en-US" sz="1700" dirty="0">
                <a:hlinkClick r:id="rId4"/>
              </a:rPr>
              <a:t>http://acousticalsociety.org/membership/rules_and_procedures/procedures#fellowship</a:t>
            </a:r>
            <a:endParaRPr lang="en-US" sz="17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9865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2019 Technical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824329"/>
            <a:ext cx="824865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dirty="0" smtClean="0"/>
              <a:t>Technical Initiatives can be proposed by any TC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2400" dirty="0" smtClean="0"/>
              <a:t>In 2018, PPTC proposed and had funded two initiatives for special sessions associated with bringing physiologists and clinicians to ASA meetings in Minneapolis and Victoria</a:t>
            </a:r>
          </a:p>
          <a:p>
            <a:pPr lvl="2">
              <a:lnSpc>
                <a:spcPct val="110000"/>
              </a:lnSpc>
            </a:pPr>
            <a:r>
              <a:rPr lang="en-US" dirty="0" smtClean="0"/>
              <a:t>Acoustics Outreach: Planting Seeds for Future Clinical and Physiological Collaborations '18 ($5k)</a:t>
            </a:r>
          </a:p>
          <a:p>
            <a:pPr lvl="2">
              <a:lnSpc>
                <a:spcPct val="110000"/>
              </a:lnSpc>
            </a:pPr>
            <a:r>
              <a:rPr lang="en-US" dirty="0" smtClean="0">
                <a:solidFill>
                  <a:prstClr val="black"/>
                </a:solidFill>
              </a:rPr>
              <a:t>Acoustics </a:t>
            </a:r>
            <a:r>
              <a:rPr lang="en-US" dirty="0">
                <a:solidFill>
                  <a:prstClr val="black"/>
                </a:solidFill>
              </a:rPr>
              <a:t>Outreach: Linking Physiology and Behavior for </a:t>
            </a:r>
            <a:r>
              <a:rPr lang="en-US" dirty="0" smtClean="0">
                <a:solidFill>
                  <a:prstClr val="black"/>
                </a:solidFill>
              </a:rPr>
              <a:t>Future Collaborations ($6.5k)</a:t>
            </a:r>
          </a:p>
          <a:p>
            <a:pPr lvl="2">
              <a:lnSpc>
                <a:spcPct val="110000"/>
              </a:lnSpc>
            </a:pPr>
            <a:endParaRPr lang="en-US" dirty="0">
              <a:solidFill>
                <a:prstClr val="black"/>
              </a:solidFill>
            </a:endParaRPr>
          </a:p>
          <a:p>
            <a:pPr marL="685800" lvl="2" indent="0">
              <a:lnSpc>
                <a:spcPct val="110000"/>
              </a:lnSpc>
              <a:buNone/>
            </a:pPr>
            <a:r>
              <a:rPr lang="en-US" sz="3200" dirty="0" smtClean="0">
                <a:solidFill>
                  <a:prstClr val="black"/>
                </a:solidFill>
              </a:rPr>
              <a:t>What will we do in 2019? 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054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Campaign for ASA Early Career Leadership</a:t>
            </a:r>
            <a:r>
              <a:rPr lang="en-US" b="0" dirty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724401"/>
            <a:ext cx="7886700" cy="533399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acousticalsociety.org/content/campaign-asa-early-career-leadership</a:t>
            </a:r>
            <a:endParaRPr lang="en-US" sz="1800" dirty="0"/>
          </a:p>
        </p:txBody>
      </p:sp>
      <p:sp>
        <p:nvSpPr>
          <p:cNvPr id="4" name="Rectangle 3"/>
          <p:cNvSpPr/>
          <p:nvPr/>
        </p:nvSpPr>
        <p:spPr>
          <a:xfrm>
            <a:off x="590550" y="838200"/>
            <a:ext cx="79248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latin typeface="+mn-lt"/>
              </a:rPr>
              <a:t>Supporting the Next Generation of Leaders</a:t>
            </a:r>
          </a:p>
          <a:p>
            <a:endParaRPr lang="en-US" sz="2000" b="1" i="1" dirty="0">
              <a:latin typeface="+mn-lt"/>
            </a:endParaRPr>
          </a:p>
          <a:p>
            <a:r>
              <a:rPr lang="en-US" sz="2000" dirty="0">
                <a:latin typeface="+mn-lt"/>
              </a:rPr>
              <a:t>Early career acousticians who show commitment to ASA and to new personal endeavors that will reward the Society and enhance their personal growth as future leaders at the same time.  </a:t>
            </a:r>
          </a:p>
          <a:p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The plan is to award two fellowships annually, each on the order of $6,000, to support activities that enhance the Fellows’ leadership skills and/or potential within their profession and within the ASA, as proposed by the applicants themselves. </a:t>
            </a:r>
          </a:p>
          <a:p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8598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886700" cy="381001"/>
          </a:xfrm>
        </p:spPr>
        <p:txBody>
          <a:bodyPr>
            <a:noAutofit/>
          </a:bodyPr>
          <a:lstStyle/>
          <a:p>
            <a:r>
              <a:rPr lang="en-US" dirty="0"/>
              <a:t>Journal of the Acoustical Society of America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886700" cy="3423067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Each TC gets to identify one article per year as the TC Chair’s Pick.</a:t>
            </a:r>
          </a:p>
          <a:p>
            <a:pPr marL="457200" indent="-457200"/>
            <a:r>
              <a:rPr lang="en-US" sz="2800" dirty="0"/>
              <a:t>This article is free for download and is advertised on the website for 3 months</a:t>
            </a:r>
            <a:r>
              <a:rPr lang="en-US" sz="2800" dirty="0" smtClean="0"/>
              <a:t>.</a:t>
            </a:r>
          </a:p>
          <a:p>
            <a:pPr marL="457200" indent="-457200"/>
            <a:r>
              <a:rPr lang="en-US" sz="2800" dirty="0" smtClean="0"/>
              <a:t>Our next pick is coming soon!</a:t>
            </a:r>
            <a:endParaRPr lang="en-US" sz="2800" dirty="0"/>
          </a:p>
          <a:p>
            <a:pPr marL="457200" indent="-457200"/>
            <a:r>
              <a:rPr lang="en-US" sz="2800" dirty="0"/>
              <a:t>Email me your suggestions</a:t>
            </a:r>
          </a:p>
        </p:txBody>
      </p:sp>
    </p:spTree>
    <p:extLst>
      <p:ext uri="{BB962C8B-B14F-4D97-AF65-F5344CB8AC3E}">
        <p14:creationId xmlns:p14="http://schemas.microsoft.com/office/powerpoint/2010/main" val="1746992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974" y="914400"/>
            <a:ext cx="8669547" cy="48768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This database of academic </a:t>
            </a:r>
            <a:r>
              <a:rPr lang="en-US" dirty="0" smtClean="0"/>
              <a:t>programs (and laboratories!) </a:t>
            </a:r>
            <a:r>
              <a:rPr lang="en-US" dirty="0"/>
              <a:t>in acoustics, speech, hearing, and all things ASA (formerly acoustics graduate school database) </a:t>
            </a: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IS THE MOST COMMON LINK OUT OF THE ASA WEBPAGE</a:t>
            </a:r>
            <a:endParaRPr lang="en-US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Please review the database and see if your program, lab, research group, etc.. is listed: </a:t>
            </a:r>
            <a:r>
              <a:rPr lang="en-US" dirty="0">
                <a:hlinkClick r:id="rId2"/>
              </a:rPr>
              <a:t>http://exploresound.org/business-directory-2/?wpbdp_view=all_listings</a:t>
            </a:r>
            <a:endParaRPr lang="en-US" dirty="0"/>
          </a:p>
          <a:p>
            <a:pPr marL="6858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If you see an error in your listing, please email </a:t>
            </a:r>
            <a:r>
              <a:rPr lang="en-US" dirty="0">
                <a:hlinkClick r:id="rId3"/>
              </a:rPr>
              <a:t>kjones@acousticalsociety.org</a:t>
            </a:r>
            <a:r>
              <a:rPr lang="en-US" dirty="0"/>
              <a:t> with revisions.</a:t>
            </a:r>
          </a:p>
          <a:p>
            <a:pPr marL="6858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Share the database with your students and colleagues.</a:t>
            </a:r>
          </a:p>
          <a:p>
            <a:pPr marL="685800" lvl="1" indent="-342900">
              <a:lnSpc>
                <a:spcPct val="120000"/>
              </a:lnSpc>
              <a:buFont typeface="+mj-lt"/>
              <a:buAutoNum type="arabicPeriod"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If there is no listing for your affiliation/s, please do the following:</a:t>
            </a:r>
          </a:p>
          <a:p>
            <a:pPr marL="728663" lvl="1" indent="-3857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Forward the submission link to the appropriate person, such as a coordinator, lab manager, research leader, etc..: </a:t>
            </a:r>
            <a:r>
              <a:rPr lang="en-US" dirty="0">
                <a:hlinkClick r:id="rId4"/>
              </a:rPr>
              <a:t>http://exploresound.org/business-directory-2/?wpbdp_view=submit_listing</a:t>
            </a:r>
            <a:endParaRPr lang="en-US" dirty="0"/>
          </a:p>
          <a:p>
            <a:pPr marL="728663" lvl="1" indent="-3857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If you are the appropriate person, please create a listing.</a:t>
            </a:r>
          </a:p>
          <a:p>
            <a:pPr marL="728663" lvl="1" indent="-385763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Share the database with your students and colleagues.</a:t>
            </a:r>
          </a:p>
          <a:p>
            <a:pPr marL="685800" lvl="1" indent="-342900">
              <a:lnSpc>
                <a:spcPct val="120000"/>
              </a:lnSpc>
              <a:buFont typeface="+mj-lt"/>
              <a:buAutoNum type="arabicPeriod"/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If you have any questions, please contact Keeta at </a:t>
            </a:r>
            <a:r>
              <a:rPr lang="en-US" dirty="0">
                <a:hlinkClick r:id="rId3"/>
              </a:rPr>
              <a:t>kjones@acousticalsociety.org</a:t>
            </a:r>
            <a:r>
              <a:rPr lang="en-US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39024" y="38100"/>
            <a:ext cx="49530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+mj-lt"/>
              </a:rPr>
              <a:t>The Acoustics Program Database </a:t>
            </a:r>
          </a:p>
        </p:txBody>
      </p:sp>
    </p:spTree>
    <p:extLst>
      <p:ext uri="{BB962C8B-B14F-4D97-AF65-F5344CB8AC3E}">
        <p14:creationId xmlns:p14="http://schemas.microsoft.com/office/powerpoint/2010/main" val="31920352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Challenge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0550" y="4663306"/>
            <a:ext cx="792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linkClick r:id="rId3"/>
              </a:rPr>
              <a:t>http://exploresound.org/student-video-challenge/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658149" y="1054289"/>
            <a:ext cx="778960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C71C3"/>
                </a:solidFill>
                <a:latin typeface="+mn-lt"/>
                <a:hlinkClick r:id="rId3"/>
              </a:rPr>
              <a:t>ASA Student Video Challenge</a:t>
            </a:r>
            <a:endParaRPr lang="en-US" sz="2000" dirty="0">
              <a:solidFill>
                <a:srgbClr val="0C71C3"/>
              </a:solidFill>
              <a:latin typeface="+mn-lt"/>
            </a:endParaRPr>
          </a:p>
          <a:p>
            <a:r>
              <a:rPr lang="en-US" sz="2000" dirty="0">
                <a:solidFill>
                  <a:srgbClr val="000000"/>
                </a:solidFill>
                <a:latin typeface="+mn-lt"/>
              </a:rPr>
              <a:t>We are challenging </a:t>
            </a:r>
            <a:r>
              <a:rPr lang="en-US" sz="2000" b="1" dirty="0">
                <a:solidFill>
                  <a:srgbClr val="000000"/>
                </a:solidFill>
                <a:latin typeface="+mn-lt"/>
              </a:rPr>
              <a:t>ASA student members</a:t>
            </a:r>
            <a:r>
              <a:rPr lang="en-US" sz="2000" dirty="0">
                <a:solidFill>
                  <a:srgbClr val="000000"/>
                </a:solidFill>
                <a:latin typeface="+mn-lt"/>
              </a:rPr>
              <a:t> to grab a camera, recruit friends, and create a 4-7 minute original video aimed at teaching the public about acoustics! </a:t>
            </a:r>
            <a:endParaRPr lang="en-US" sz="2000" dirty="0" smtClean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Oct. 1 submission deadline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Plan to award in Victoria: 1</a:t>
            </a:r>
            <a:r>
              <a:rPr lang="en-US" sz="2000" baseline="30000" dirty="0">
                <a:latin typeface="+mn-lt"/>
                <a:cs typeface="Arial" panose="020B0604020202020204" pitchFamily="34" charset="0"/>
              </a:rPr>
              <a:t>st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prize = $1000; 2</a:t>
            </a:r>
            <a:r>
              <a:rPr lang="en-US" sz="2000" baseline="30000" dirty="0">
                <a:latin typeface="+mn-lt"/>
                <a:cs typeface="Arial" panose="020B0604020202020204" pitchFamily="34" charset="0"/>
              </a:rPr>
              <a:t>nd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= $750; 3</a:t>
            </a:r>
            <a:r>
              <a:rPr lang="en-US" sz="2000" baseline="30000" dirty="0">
                <a:latin typeface="+mn-lt"/>
                <a:cs typeface="Arial" panose="020B0604020202020204" pitchFamily="34" charset="0"/>
              </a:rPr>
              <a:t>rd</a:t>
            </a:r>
            <a:r>
              <a:rPr lang="en-US" sz="2000" dirty="0">
                <a:latin typeface="+mn-lt"/>
                <a:cs typeface="Arial" panose="020B0604020202020204" pitchFamily="34" charset="0"/>
              </a:rPr>
              <a:t> = $</a:t>
            </a:r>
            <a:r>
              <a:rPr lang="en-US" sz="2000" dirty="0" smtClean="0">
                <a:latin typeface="+mn-lt"/>
                <a:cs typeface="Arial" panose="020B0604020202020204" pitchFamily="34" charset="0"/>
              </a:rPr>
              <a:t>500</a:t>
            </a:r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  <a:p>
            <a:endParaRPr lang="en-US" sz="2000" dirty="0" smtClean="0">
              <a:solidFill>
                <a:srgbClr val="000000"/>
              </a:solidFill>
              <a:latin typeface="+mn-lt"/>
            </a:endParaRPr>
          </a:p>
          <a:p>
            <a:r>
              <a:rPr lang="en-US" sz="2000" dirty="0">
                <a:latin typeface="+mn-lt"/>
              </a:rPr>
              <a:t>Watch the </a:t>
            </a:r>
            <a:r>
              <a:rPr lang="en-US" sz="2000" b="1" dirty="0">
                <a:latin typeface="+mn-lt"/>
              </a:rPr>
              <a:t>2017 ASA Science Communication </a:t>
            </a:r>
            <a:r>
              <a:rPr lang="en-US" sz="2000" b="1" dirty="0" smtClean="0">
                <a:latin typeface="+mn-lt"/>
              </a:rPr>
              <a:t>Award </a:t>
            </a:r>
            <a:r>
              <a:rPr lang="en-US" sz="2000" dirty="0" smtClean="0">
                <a:latin typeface="+mn-lt"/>
              </a:rPr>
              <a:t>winner </a:t>
            </a:r>
            <a:r>
              <a:rPr lang="en-US" sz="2000" dirty="0">
                <a:latin typeface="+mn-lt"/>
              </a:rPr>
              <a:t>for </a:t>
            </a:r>
            <a:r>
              <a:rPr lang="en-US" sz="2000" dirty="0" smtClean="0">
                <a:latin typeface="+mn-lt"/>
              </a:rPr>
              <a:t>inspiration</a:t>
            </a:r>
            <a:r>
              <a:rPr lang="en-US" sz="2000" dirty="0" smtClean="0">
                <a:solidFill>
                  <a:srgbClr val="000000"/>
                </a:solidFill>
                <a:latin typeface="+mn-lt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+mn-lt"/>
                <a:hlinkClick r:id="rId4"/>
              </a:rPr>
              <a:t>https://</a:t>
            </a:r>
            <a:r>
              <a:rPr lang="en-US" sz="2000" dirty="0" smtClean="0">
                <a:solidFill>
                  <a:srgbClr val="000000"/>
                </a:solidFill>
                <a:latin typeface="+mn-lt"/>
                <a:hlinkClick r:id="rId4"/>
              </a:rPr>
              <a:t>youtu.be/OC7_zpyqCrU</a:t>
            </a:r>
            <a:endParaRPr lang="en-US" sz="2000" dirty="0" smtClean="0">
              <a:solidFill>
                <a:srgbClr val="000000"/>
              </a:solidFill>
              <a:latin typeface="+mn-lt"/>
            </a:endParaRPr>
          </a:p>
          <a:p>
            <a:endParaRPr lang="en-US" sz="2000" b="0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418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585" y="150534"/>
            <a:ext cx="4899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+mn-lt"/>
              </a:rPr>
              <a:t>Technical Committee Members: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0585" y="1222141"/>
            <a:ext cx="4255151" cy="409342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b="1" dirty="0">
                <a:latin typeface="+mn-lt"/>
                <a:cs typeface="Times New Roman" panose="02020603050405020304" pitchFamily="18" charset="0"/>
              </a:rPr>
              <a:t>Term 2015 - 2018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Matt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Goupell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Jungmee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Lee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Sunil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Puria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Pat Zurek</a:t>
            </a: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+mn-lt"/>
                <a:cs typeface="Times New Roman" panose="02020603050405020304" pitchFamily="18" charset="0"/>
              </a:rPr>
              <a:t>Term 2016 - 2019 </a:t>
            </a:r>
          </a:p>
          <a:p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Huanping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Dai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Karen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Helfer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Pamela Souza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Elizabeth Strickland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Sarah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Verhulst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Matthew Winn</a:t>
            </a:r>
          </a:p>
          <a:p>
            <a:endParaRPr 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54927" y="1938541"/>
            <a:ext cx="4629729" cy="570925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000" b="1" dirty="0">
                <a:latin typeface="+mn-lt"/>
                <a:cs typeface="Times New Roman" panose="02020603050405020304" pitchFamily="18" charset="0"/>
              </a:rPr>
              <a:t>Term 2017 - 2020</a:t>
            </a:r>
          </a:p>
          <a:p>
            <a:pPr>
              <a:spcBef>
                <a:spcPts val="600"/>
              </a:spcBef>
            </a:pPr>
            <a:r>
              <a:rPr lang="en-US" sz="2000" dirty="0">
                <a:latin typeface="+mn-lt"/>
                <a:cs typeface="Times New Roman" panose="02020603050405020304" pitchFamily="18" charset="0"/>
              </a:rPr>
              <a:t>Joshua Bernstein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Emily Buss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Hari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Bharadwaj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Monita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Chatterjee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Ross Maddox</a:t>
            </a: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Christopher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Shera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+mn-lt"/>
                <a:cs typeface="Times New Roman" panose="02020603050405020304" pitchFamily="18" charset="0"/>
              </a:rPr>
              <a:t>Christian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Stilp</a:t>
            </a:r>
            <a:endParaRPr lang="en-US" sz="2000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endParaRPr lang="en-US" sz="2000" b="1" dirty="0">
              <a:latin typeface="+mn-lt"/>
              <a:cs typeface="Times New Roman" panose="02020603050405020304" pitchFamily="18" charset="0"/>
            </a:endParaRPr>
          </a:p>
          <a:p>
            <a:r>
              <a:rPr lang="en-US" sz="2000" b="1" dirty="0">
                <a:latin typeface="+mn-lt"/>
                <a:cs typeface="Times New Roman" panose="02020603050405020304" pitchFamily="18" charset="0"/>
              </a:rPr>
              <a:t>Term 2018 - 2021</a:t>
            </a:r>
          </a:p>
          <a:p>
            <a:r>
              <a:rPr lang="en-US" sz="2000" b="1" dirty="0">
                <a:latin typeface="+mn-lt"/>
                <a:cs typeface="Times New Roman" panose="02020603050405020304" pitchFamily="18" charset="0"/>
              </a:rPr>
              <a:t>(starting in Minneapolis) </a:t>
            </a: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Michael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Akeroyd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Anna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Diedesch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Richard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Freyman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Antje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Ihlefeld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Alan </a:t>
            </a:r>
            <a:r>
              <a:rPr lang="en-US" sz="2000" dirty="0" err="1">
                <a:latin typeface="+mn-lt"/>
                <a:ea typeface="Times New Roman" charset="0"/>
                <a:cs typeface="Times New Roman" charset="0"/>
              </a:rPr>
              <a:t>Kan</a:t>
            </a:r>
            <a:endParaRPr lang="en-US" sz="2000" dirty="0">
              <a:latin typeface="+mn-lt"/>
              <a:ea typeface="Times New Roman" charset="0"/>
              <a:cs typeface="Times New Roman" charset="0"/>
            </a:endParaRPr>
          </a:p>
          <a:p>
            <a:r>
              <a:rPr lang="en-US" sz="2000" dirty="0">
                <a:latin typeface="+mn-lt"/>
                <a:ea typeface="Times New Roman" charset="0"/>
                <a:cs typeface="Times New Roman" charset="0"/>
              </a:rPr>
              <a:t>Elin Roverud</a:t>
            </a:r>
          </a:p>
        </p:txBody>
      </p:sp>
    </p:spTree>
    <p:extLst>
      <p:ext uri="{BB962C8B-B14F-4D97-AF65-F5344CB8AC3E}">
        <p14:creationId xmlns:p14="http://schemas.microsoft.com/office/powerpoint/2010/main" val="394723570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65" y="1107393"/>
            <a:ext cx="8669547" cy="464321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In 2011, 5 ASA members created career profiles. These are now hosted on Exploresound.org. These haven’t been updated since and nor have any new profiles have been created.</a:t>
            </a:r>
          </a:p>
          <a:p>
            <a:endParaRPr lang="en-US" dirty="0"/>
          </a:p>
          <a:p>
            <a:r>
              <a:rPr lang="en-US" dirty="0"/>
              <a:t>We are asking members to submit new career profiles. If you would like to take part, follow these steps: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Visit </a:t>
            </a:r>
            <a:r>
              <a:rPr lang="en-US" dirty="0">
                <a:hlinkClick r:id="rId2"/>
              </a:rPr>
              <a:t>https://www.aaas.org/page/communicating-engage</a:t>
            </a:r>
            <a:r>
              <a:rPr lang="en-US" dirty="0"/>
              <a:t> before writing your profile for tips. Remember that our audience is primarily K-12 students and educators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Take a look at the profiles that are currently on our website to see what previous acousticians did.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Write a draft career profile and include 2 or three pictures, ideally, of you doing your research or work. </a:t>
            </a:r>
          </a:p>
          <a:p>
            <a:pPr marL="685800" lvl="1" indent="-342900">
              <a:buFont typeface="+mj-lt"/>
              <a:buAutoNum type="arabicPeriod"/>
            </a:pPr>
            <a:r>
              <a:rPr lang="en-US" dirty="0"/>
              <a:t>Email your draft to Keeta at </a:t>
            </a:r>
            <a:r>
              <a:rPr lang="en-US" dirty="0">
                <a:hlinkClick r:id="rId3"/>
              </a:rPr>
              <a:t>kjones@acousticalsociety.org</a:t>
            </a:r>
            <a:endParaRPr lang="en-US" dirty="0"/>
          </a:p>
          <a:p>
            <a:pPr marL="685800" lvl="1" indent="-342900">
              <a:buFont typeface="+mj-lt"/>
              <a:buAutoNum type="arabicPeriod"/>
            </a:pPr>
            <a:endParaRPr lang="en-US" dirty="0"/>
          </a:p>
          <a:p>
            <a:pPr marL="171450" lvl="1">
              <a:spcBef>
                <a:spcPts val="750"/>
              </a:spcBef>
            </a:pPr>
            <a:r>
              <a:rPr lang="en-US" dirty="0"/>
              <a:t>If you have any questions, please contact Keeta </a:t>
            </a:r>
            <a:r>
              <a:rPr lang="en-US" dirty="0">
                <a:hlinkClick r:id="rId3"/>
              </a:rPr>
              <a:t>kjones@acousticalsociety.org</a:t>
            </a:r>
            <a:r>
              <a:rPr lang="en-US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152400"/>
            <a:ext cx="27870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+mj-lt"/>
              </a:rPr>
              <a:t>Exploresound.org </a:t>
            </a:r>
            <a:endParaRPr lang="en-US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6C77D4E-F9CC-D445-B9F7-735F39F9BB8C}"/>
              </a:ext>
            </a:extLst>
          </p:cNvPr>
          <p:cNvSpPr txBox="1"/>
          <p:nvPr/>
        </p:nvSpPr>
        <p:spPr>
          <a:xfrm>
            <a:off x="457200" y="1851838"/>
            <a:ext cx="793143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http://</a:t>
            </a:r>
            <a:r>
              <a:rPr lang="en-US" sz="1400" b="1" dirty="0" err="1"/>
              <a:t>exploresound.org</a:t>
            </a:r>
            <a:r>
              <a:rPr lang="en-US" sz="1400" b="1" dirty="0"/>
              <a:t>/explore-sound-home/what-is-acoustics/career-profile-archives/</a:t>
            </a:r>
          </a:p>
        </p:txBody>
      </p:sp>
    </p:spTree>
    <p:extLst>
      <p:ext uri="{BB962C8B-B14F-4D97-AF65-F5344CB8AC3E}">
        <p14:creationId xmlns:p14="http://schemas.microsoft.com/office/powerpoint/2010/main" val="3202370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Council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4031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D5ABE1EB-2124-4BAF-92F7-CFE676BB6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Wanted: video editors!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C5B0080-1602-4076-A7D7-5DDFFA7D0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4724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ASA has accumulated over </a:t>
            </a:r>
            <a:r>
              <a:rPr lang="en-US" b="1" dirty="0"/>
              <a:t>300</a:t>
            </a:r>
            <a:r>
              <a:rPr lang="en-US" dirty="0"/>
              <a:t> recorded talks from the previous 3 meetings for which the authors have agreed to allow ASA to post indefinitely</a:t>
            </a:r>
          </a:p>
          <a:p>
            <a:pPr>
              <a:lnSpc>
                <a:spcPct val="120000"/>
              </a:lnSpc>
            </a:pPr>
            <a:r>
              <a:rPr lang="en-US" dirty="0"/>
              <a:t>We’re looking for a couple of folks who would be willing to work on editing the recordings into a format to post on our ASA YouTube Channel, over Summer </a:t>
            </a:r>
            <a:r>
              <a:rPr lang="en-US" dirty="0" smtClean="0"/>
              <a:t>2018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://exploresound.org/explore-sound-home/acoustics-for-k-12/acoustics-activities/acoustics-videos/</a:t>
            </a:r>
            <a:endParaRPr lang="en-US" dirty="0"/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Video editors will be provided direction, given access to software, and </a:t>
            </a:r>
            <a:r>
              <a:rPr lang="en-US" b="1" dirty="0">
                <a:solidFill>
                  <a:srgbClr val="FF0000"/>
                </a:solidFill>
              </a:rPr>
              <a:t>paid for their time</a:t>
            </a:r>
            <a:r>
              <a:rPr lang="en-US" dirty="0"/>
              <a:t>!</a:t>
            </a:r>
          </a:p>
          <a:p>
            <a:pPr>
              <a:lnSpc>
                <a:spcPct val="120000"/>
              </a:lnSpc>
            </a:pPr>
            <a:r>
              <a:rPr lang="en-US" dirty="0"/>
              <a:t>If interested, please email Lily Wang, preferably before May 25, 2018: </a:t>
            </a:r>
            <a:r>
              <a:rPr lang="en-US" dirty="0">
                <a:hlinkClick r:id="rId3"/>
              </a:rPr>
              <a:t>lilywang@unl.edu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02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 Streaming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851624"/>
            <a:ext cx="7886700" cy="4351338"/>
          </a:xfrm>
        </p:spPr>
        <p:txBody>
          <a:bodyPr>
            <a:normAutofit fontScale="925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Comments on the utility of live streaming?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What </a:t>
            </a:r>
            <a:r>
              <a:rPr lang="en-US" dirty="0"/>
              <a:t>if we captured talks and made them available after but didn’t live stream?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What </a:t>
            </a:r>
            <a:r>
              <a:rPr lang="en-US" dirty="0"/>
              <a:t>if it was a benefit of registering and you could pay afterwards if you didn’t attend?</a:t>
            </a:r>
          </a:p>
        </p:txBody>
      </p:sp>
    </p:spTree>
    <p:extLst>
      <p:ext uri="{BB962C8B-B14F-4D97-AF65-F5344CB8AC3E}">
        <p14:creationId xmlns:p14="http://schemas.microsoft.com/office/powerpoint/2010/main" val="21196098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/>
              <a:t>Technical Specialty Group in Computational Acoustics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1371600"/>
            <a:ext cx="4895850" cy="4495799"/>
          </a:xfrm>
        </p:spPr>
        <p:txBody>
          <a:bodyPr numCol="1"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Technical Scope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• Numerical methods for acoustic wave propagation, scattering, structural interactions, and </a:t>
            </a:r>
            <a:r>
              <a:rPr lang="en-US" sz="2000" dirty="0" smtClean="0"/>
              <a:t>other acoustically </a:t>
            </a:r>
            <a:r>
              <a:rPr lang="en-US" sz="2000" dirty="0"/>
              <a:t>related phenomena.</a:t>
            </a:r>
          </a:p>
          <a:p>
            <a:pPr marL="0" indent="0">
              <a:buNone/>
            </a:pPr>
            <a:r>
              <a:rPr lang="en-US" sz="2000" dirty="0"/>
              <a:t>• Optimization, parallelization, and acceleration techniques.</a:t>
            </a:r>
          </a:p>
          <a:p>
            <a:pPr marL="0" indent="0">
              <a:buNone/>
            </a:pPr>
            <a:r>
              <a:rPr lang="en-US" sz="2000" dirty="0"/>
              <a:t>• Validation, benchmarking, and uncertainty analysis.</a:t>
            </a:r>
          </a:p>
          <a:p>
            <a:pPr marL="0" indent="0">
              <a:buNone/>
            </a:pPr>
            <a:r>
              <a:rPr lang="en-US" sz="2000" dirty="0"/>
              <a:t>• Machine learning and other </a:t>
            </a:r>
            <a:r>
              <a:rPr lang="en-US" sz="2000" dirty="0" smtClean="0"/>
              <a:t>computational approaches </a:t>
            </a:r>
            <a:r>
              <a:rPr lang="en-US" sz="2000" dirty="0"/>
              <a:t>for analysis of large datasets.</a:t>
            </a:r>
          </a:p>
          <a:p>
            <a:pPr marL="0" indent="0">
              <a:buNone/>
            </a:pPr>
            <a:r>
              <a:rPr lang="en-US" sz="2000" dirty="0"/>
              <a:t>• Practical utilization of acoustical computations for engineering and noise control, and </a:t>
            </a:r>
            <a:r>
              <a:rPr lang="en-US" sz="2000" dirty="0" smtClean="0"/>
              <a:t>integration into </a:t>
            </a:r>
            <a:r>
              <a:rPr lang="en-US" sz="2000" dirty="0"/>
              <a:t>other simulations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0" y="1371600"/>
            <a:ext cx="2667000" cy="47244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US" sz="1500" dirty="0" smtClean="0"/>
              <a:t>Session Organizing Committee</a:t>
            </a:r>
          </a:p>
          <a:p>
            <a:pPr fontAlgn="auto">
              <a:spcAft>
                <a:spcPts val="0"/>
              </a:spcAft>
            </a:pPr>
            <a:r>
              <a:rPr lang="en-US" sz="1500" dirty="0" smtClean="0"/>
              <a:t>D. Keith Wilson (Chair)</a:t>
            </a:r>
          </a:p>
          <a:p>
            <a:pPr fontAlgn="auto">
              <a:spcAft>
                <a:spcPts val="0"/>
              </a:spcAft>
            </a:pPr>
            <a:r>
              <a:rPr lang="nn-NO" sz="1500" dirty="0" smtClean="0"/>
              <a:t>Yun Jing </a:t>
            </a:r>
          </a:p>
          <a:p>
            <a:pPr fontAlgn="auto">
              <a:spcAft>
                <a:spcPts val="0"/>
              </a:spcAft>
            </a:pPr>
            <a:r>
              <a:rPr lang="nn-NO" sz="1500" dirty="0" smtClean="0"/>
              <a:t>Amanda Hanford </a:t>
            </a:r>
          </a:p>
          <a:p>
            <a:pPr fontAlgn="auto">
              <a:spcAft>
                <a:spcPts val="0"/>
              </a:spcAft>
            </a:pPr>
            <a:r>
              <a:rPr lang="nn-NO" sz="1500" dirty="0" smtClean="0"/>
              <a:t>Sheri Martinelli</a:t>
            </a:r>
          </a:p>
          <a:p>
            <a:pPr fontAlgn="auto">
              <a:spcAft>
                <a:spcPts val="0"/>
              </a:spcAft>
            </a:pPr>
            <a:r>
              <a:rPr lang="en-US" sz="1500" dirty="0" smtClean="0"/>
              <a:t>Jason Summers </a:t>
            </a:r>
          </a:p>
          <a:p>
            <a:pPr fontAlgn="auto">
              <a:spcAft>
                <a:spcPts val="0"/>
              </a:spcAft>
            </a:pPr>
            <a:r>
              <a:rPr lang="en-US" sz="1500" dirty="0" smtClean="0"/>
              <a:t>Scott Miller </a:t>
            </a:r>
          </a:p>
          <a:p>
            <a:pPr fontAlgn="auto">
              <a:spcAft>
                <a:spcPts val="0"/>
              </a:spcAft>
            </a:pPr>
            <a:r>
              <a:rPr lang="en-US" sz="1500" dirty="0" smtClean="0"/>
              <a:t>Michelle Swearingen</a:t>
            </a:r>
          </a:p>
          <a:p>
            <a:pPr fontAlgn="auto">
              <a:spcAft>
                <a:spcPts val="0"/>
              </a:spcAft>
            </a:pPr>
            <a:r>
              <a:rPr lang="en-US" sz="1500" dirty="0" smtClean="0"/>
              <a:t>Martin </a:t>
            </a:r>
            <a:r>
              <a:rPr lang="en-US" sz="1500" dirty="0" err="1" smtClean="0"/>
              <a:t>Verweij</a:t>
            </a:r>
            <a:r>
              <a:rPr lang="en-US" sz="1500" dirty="0" smtClean="0"/>
              <a:t> </a:t>
            </a:r>
          </a:p>
          <a:p>
            <a:pPr fontAlgn="auto">
              <a:spcAft>
                <a:spcPts val="0"/>
              </a:spcAft>
            </a:pPr>
            <a:r>
              <a:rPr lang="en-US" sz="1500" dirty="0" smtClean="0"/>
              <a:t>Wendy Newcomb </a:t>
            </a:r>
          </a:p>
          <a:p>
            <a:pPr fontAlgn="auto">
              <a:spcAft>
                <a:spcPts val="0"/>
              </a:spcAft>
            </a:pPr>
            <a:r>
              <a:rPr lang="en-US" sz="1500" dirty="0" err="1" smtClean="0"/>
              <a:t>Kuangcheng</a:t>
            </a:r>
            <a:r>
              <a:rPr lang="en-US" sz="1500" dirty="0" smtClean="0"/>
              <a:t> Wu </a:t>
            </a:r>
          </a:p>
          <a:p>
            <a:pPr fontAlgn="auto">
              <a:spcAft>
                <a:spcPts val="0"/>
              </a:spcAft>
            </a:pPr>
            <a:r>
              <a:rPr lang="en-US" sz="1500" dirty="0" err="1" smtClean="0"/>
              <a:t>Shung</a:t>
            </a:r>
            <a:r>
              <a:rPr lang="en-US" sz="1500" dirty="0" smtClean="0"/>
              <a:t> Sung </a:t>
            </a:r>
          </a:p>
          <a:p>
            <a:pPr fontAlgn="auto">
              <a:spcAft>
                <a:spcPts val="0"/>
              </a:spcAft>
            </a:pPr>
            <a:r>
              <a:rPr lang="en-US" sz="1500" dirty="0" smtClean="0"/>
              <a:t>Z. Charlie Zheng</a:t>
            </a:r>
            <a:endParaRPr lang="en-US" sz="1500" dirty="0"/>
          </a:p>
        </p:txBody>
      </p:sp>
      <p:sp>
        <p:nvSpPr>
          <p:cNvPr id="5" name="Rectangle 4"/>
          <p:cNvSpPr/>
          <p:nvPr/>
        </p:nvSpPr>
        <p:spPr>
          <a:xfrm>
            <a:off x="771525" y="786600"/>
            <a:ext cx="7600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Executive Council will vote on petition to form TSG at Minneapolis</a:t>
            </a:r>
          </a:p>
        </p:txBody>
      </p:sp>
    </p:spTree>
    <p:extLst>
      <p:ext uri="{BB962C8B-B14F-4D97-AF65-F5344CB8AC3E}">
        <p14:creationId xmlns:p14="http://schemas.microsoft.com/office/powerpoint/2010/main" val="115118397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Accompany a Student to the Society Luncheon and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550" y="824328"/>
            <a:ext cx="7886700" cy="489067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Student Council </a:t>
            </a:r>
            <a:r>
              <a:rPr lang="en-US" dirty="0" smtClean="0"/>
              <a:t>raffles off </a:t>
            </a:r>
            <a:r>
              <a:rPr lang="en-US" dirty="0"/>
              <a:t>tickets to the Society Lecture and Luncheon</a:t>
            </a:r>
            <a:r>
              <a:rPr lang="en-US" dirty="0" smtClean="0"/>
              <a:t> </a:t>
            </a:r>
            <a:r>
              <a:rPr lang="en-US" dirty="0"/>
              <a:t>at its Student </a:t>
            </a:r>
            <a:r>
              <a:rPr lang="en-US" dirty="0" smtClean="0"/>
              <a:t>Reception.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The College of Fellows is </a:t>
            </a:r>
            <a:r>
              <a:rPr lang="en-US" b="1" dirty="0" smtClean="0"/>
              <a:t>asking </a:t>
            </a:r>
            <a:r>
              <a:rPr lang="en-US" b="1" dirty="0"/>
              <a:t>for Senior Members/Fellows </a:t>
            </a:r>
            <a:r>
              <a:rPr lang="en-US" b="1" dirty="0" smtClean="0"/>
              <a:t>to </a:t>
            </a:r>
            <a:r>
              <a:rPr lang="en-US" b="1" dirty="0"/>
              <a:t>volunteer to accompany the winning </a:t>
            </a:r>
            <a:r>
              <a:rPr lang="en-US" b="1" dirty="0" smtClean="0"/>
              <a:t>students. </a:t>
            </a:r>
            <a:r>
              <a:rPr lang="en-US" dirty="0" smtClean="0"/>
              <a:t>When you buy your ticket, there will </a:t>
            </a:r>
            <a:r>
              <a:rPr lang="en-US" dirty="0"/>
              <a:t>be a drop-down asking if you would like to volunteer. </a:t>
            </a:r>
            <a:r>
              <a:rPr lang="en-US" dirty="0" smtClean="0"/>
              <a:t>Note </a:t>
            </a:r>
            <a:r>
              <a:rPr lang="en-US" dirty="0"/>
              <a:t>that the </a:t>
            </a:r>
            <a:r>
              <a:rPr lang="en-US" b="1" dirty="0"/>
              <a:t>volunteers must buy their own tickets</a:t>
            </a:r>
            <a:r>
              <a:rPr lang="en-US" dirty="0"/>
              <a:t> for the Lecture/Luncheon, but the student's ticket is provided by ASA</a:t>
            </a:r>
            <a:r>
              <a:rPr lang="en-US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The </a:t>
            </a:r>
            <a:r>
              <a:rPr lang="en-US" dirty="0"/>
              <a:t>Society Luncheon and Lecture is typically held on Thursdays of the ASA meetings. The volunteer meets the student at </a:t>
            </a:r>
            <a:r>
              <a:rPr lang="en-US" b="1" dirty="0"/>
              <a:t>11:45 AM</a:t>
            </a:r>
            <a:r>
              <a:rPr lang="en-US" dirty="0"/>
              <a:t>, outside the Luncheon </a:t>
            </a:r>
            <a:r>
              <a:rPr lang="en-US" dirty="0" smtClean="0"/>
              <a:t>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5704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33" y="1066800"/>
            <a:ext cx="6825967" cy="5105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OPEN FORUM</a:t>
            </a:r>
            <a:br>
              <a:rPr lang="en-US" sz="5400" b="1" dirty="0"/>
            </a:br>
            <a:r>
              <a:rPr lang="en-US" sz="5400" b="1" dirty="0"/>
              <a:t/>
            </a:r>
            <a:br>
              <a:rPr lang="en-US" sz="5400" b="1" dirty="0"/>
            </a:br>
            <a:r>
              <a:rPr lang="en-US" b="0" dirty="0">
                <a:latin typeface="+mn-lt"/>
              </a:rPr>
              <a:t>After which, we will take this meeting to </a:t>
            </a:r>
            <a:br>
              <a:rPr lang="en-US" b="0" dirty="0">
                <a:latin typeface="+mn-lt"/>
              </a:rPr>
            </a:br>
            <a:r>
              <a:rPr lang="en-US" b="0" dirty="0">
                <a:solidFill>
                  <a:srgbClr val="222222"/>
                </a:solidFill>
                <a:latin typeface="+mn-lt"/>
              </a:rPr>
              <a:t>The Local, </a:t>
            </a:r>
            <a:r>
              <a:rPr lang="en-US" b="0" dirty="0">
                <a:latin typeface="+mn-lt"/>
              </a:rPr>
              <a:t>931 Nicollet Mall</a:t>
            </a:r>
            <a:r>
              <a:rPr lang="en-US" b="0" dirty="0">
                <a:solidFill>
                  <a:srgbClr val="333333"/>
                </a:solidFill>
                <a:latin typeface="+mn-lt"/>
              </a:rPr>
              <a:t> </a:t>
            </a:r>
            <a:br>
              <a:rPr lang="en-US" b="0" dirty="0">
                <a:solidFill>
                  <a:srgbClr val="333333"/>
                </a:solidFill>
                <a:latin typeface="+mn-lt"/>
              </a:rPr>
            </a:br>
            <a:r>
              <a:rPr lang="en-US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for an informal reception to celebrate Neal </a:t>
            </a:r>
            <a:r>
              <a:rPr lang="en-US" b="0" dirty="0" err="1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Viemeister’s</a:t>
            </a:r>
            <a:r>
              <a:rPr lang="en-US" b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career</a:t>
            </a:r>
            <a:r>
              <a:rPr lang="en-US" b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b="0" dirty="0">
                <a:latin typeface="+mn-lt"/>
              </a:rPr>
              <a:t/>
            </a:r>
            <a:br>
              <a:rPr lang="en-US" b="0" dirty="0">
                <a:latin typeface="+mn-lt"/>
              </a:rPr>
            </a:br>
            <a:r>
              <a:rPr lang="en-US" b="0" dirty="0">
                <a:latin typeface="+mn-lt"/>
              </a:rPr>
              <a:t/>
            </a:r>
            <a:br>
              <a:rPr lang="en-US" b="0" dirty="0">
                <a:latin typeface="+mn-lt"/>
              </a:rPr>
            </a:br>
            <a:endParaRPr 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29361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371288-9763-6442-AA34-90FC5AC24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128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D70370-D793-054D-8131-1EA0037BF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Election of New TC </a:t>
            </a:r>
            <a:r>
              <a:rPr lang="en-US" dirty="0" smtClean="0"/>
              <a:t>Members for 2019-2022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C47FDA-DE5B-FD49-AE5A-9891D92BEF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3672" y="1058915"/>
            <a:ext cx="7886700" cy="4351338"/>
          </a:xfrm>
        </p:spPr>
        <p:txBody>
          <a:bodyPr>
            <a:normAutofit lnSpcReduction="10000"/>
          </a:bodyPr>
          <a:lstStyle/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Douglas Brungart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David Eddins</a:t>
            </a:r>
          </a:p>
          <a:p>
            <a:r>
              <a:rPr lang="en-US" sz="1800" b="1" dirty="0" err="1">
                <a:solidFill>
                  <a:srgbClr val="313131"/>
                </a:solidFill>
                <a:latin typeface=".SFUIText"/>
              </a:rPr>
              <a:t>Qian-Jie</a:t>
            </a:r>
            <a:r>
              <a:rPr lang="en-US" sz="1800" b="1" dirty="0">
                <a:solidFill>
                  <a:srgbClr val="313131"/>
                </a:solidFill>
                <a:latin typeface=".SFUIText"/>
              </a:rPr>
              <a:t> Fu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Eric Hoover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Bonnie </a:t>
            </a:r>
            <a:r>
              <a:rPr lang="en-US" sz="1800" b="1" dirty="0" err="1">
                <a:solidFill>
                  <a:srgbClr val="313131"/>
                </a:solidFill>
                <a:latin typeface=".SFUIText"/>
              </a:rPr>
              <a:t>Lau</a:t>
            </a:r>
            <a:endParaRPr lang="en-US" sz="1800" b="1" dirty="0">
              <a:solidFill>
                <a:srgbClr val="313131"/>
              </a:solidFill>
              <a:latin typeface=".SFUIText"/>
            </a:endParaRP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Ruth Litovsky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Xin </a:t>
            </a:r>
            <a:r>
              <a:rPr lang="en-US" sz="1800" b="1" dirty="0" err="1">
                <a:solidFill>
                  <a:srgbClr val="313131"/>
                </a:solidFill>
                <a:latin typeface=".SFUIText"/>
              </a:rPr>
              <a:t>Luo</a:t>
            </a:r>
            <a:r>
              <a:rPr lang="en-US" sz="1800" b="1" dirty="0">
                <a:solidFill>
                  <a:srgbClr val="313131"/>
                </a:solidFill>
                <a:latin typeface=".SFUIText"/>
              </a:rPr>
              <a:t>       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Virginia Richards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Dorea Ruggles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Yi Shen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Chris Stecker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Adam Svec</a:t>
            </a:r>
          </a:p>
          <a:p>
            <a:r>
              <a:rPr lang="en-US" sz="1800" b="1" dirty="0">
                <a:solidFill>
                  <a:srgbClr val="313131"/>
                </a:solidFill>
                <a:latin typeface=".SFUIText"/>
              </a:rPr>
              <a:t>Kelly Whiteford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 rot="900000">
            <a:off x="4582115" y="2552986"/>
            <a:ext cx="27127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VOTE FOR SIX!</a:t>
            </a:r>
            <a:endParaRPr lang="en-US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8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Subcommittees of the PP TC (work in progress)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485775" y="1066800"/>
            <a:ext cx="8172450" cy="46474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Subcommittee on Medals, Awards, and Membership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Monita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Chatterjee, Matt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Goupell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*, Christopher Shera, Elizabeth Strickland, Sunil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Puria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*, Pat Zurek*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Subcommittee on Meetings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Hari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Bharadwaj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, Emily Buss, Karen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Helfer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, Ross Maddox, Sarah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Verhulst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, Matthew Winn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Subcommittee on Publications and Outreach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Bernstein,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Huanping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Dai,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Jungmee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 Lee*, Pamela Souza. Christian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Stilp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0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 dirty="0" smtClean="0">
                <a:solidFill>
                  <a:srgbClr val="222222"/>
                </a:solidFill>
                <a:cs typeface="Arial" panose="020B0604020202020204" pitchFamily="34" charset="0"/>
              </a:rPr>
              <a:t>*term ends after Minneapolis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3419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772400" cy="533400"/>
          </a:xfrm>
        </p:spPr>
        <p:txBody>
          <a:bodyPr>
            <a:normAutofit/>
          </a:bodyPr>
          <a:lstStyle/>
          <a:p>
            <a:r>
              <a:rPr lang="en-US" b="1" dirty="0"/>
              <a:t>P&amp;P Members Serving ASA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22086"/>
            <a:ext cx="7772400" cy="522151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Andrew </a:t>
            </a:r>
            <a:r>
              <a:rPr lang="en-US" sz="2400" b="1" dirty="0" err="1"/>
              <a:t>Oxenham</a:t>
            </a:r>
            <a:r>
              <a:rPr lang="en-US" sz="2400" dirty="0"/>
              <a:t>: Executive Council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Peggy Nelson</a:t>
            </a:r>
            <a:r>
              <a:rPr lang="en-US" sz="2400" dirty="0"/>
              <a:t>: Acoustical Society Foundation Board; Women in Acoustics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Brenda </a:t>
            </a:r>
            <a:r>
              <a:rPr lang="en-US" sz="2400" b="1" dirty="0" err="1"/>
              <a:t>Lonsbury</a:t>
            </a:r>
            <a:r>
              <a:rPr lang="en-US" sz="2400" b="1" dirty="0"/>
              <a:t>-Martin</a:t>
            </a:r>
            <a:r>
              <a:rPr lang="en-US" sz="2400" dirty="0"/>
              <a:t>: Medals and Awards (Chair)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Judy </a:t>
            </a:r>
            <a:r>
              <a:rPr lang="en-US" sz="2400" b="1" dirty="0" err="1"/>
              <a:t>Dubno</a:t>
            </a:r>
            <a:r>
              <a:rPr lang="en-US" sz="2400" dirty="0"/>
              <a:t>: Medals and Awards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Marjorie Leek: </a:t>
            </a:r>
            <a:r>
              <a:rPr lang="en-US" sz="2400" dirty="0"/>
              <a:t>Membership (Chair)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Elizabeth Strickland</a:t>
            </a:r>
            <a:r>
              <a:rPr lang="en-US" sz="2400" dirty="0"/>
              <a:t>: Membership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William Hartmann</a:t>
            </a:r>
            <a:r>
              <a:rPr lang="en-US" sz="2400" dirty="0"/>
              <a:t>: Rules and Governance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Adam </a:t>
            </a:r>
            <a:r>
              <a:rPr lang="en-US" sz="2400" b="1" dirty="0" err="1"/>
              <a:t>Svec</a:t>
            </a:r>
            <a:r>
              <a:rPr lang="en-US" sz="2400" dirty="0"/>
              <a:t>: Education in </a:t>
            </a:r>
            <a:r>
              <a:rPr lang="en-US" sz="2400" dirty="0" smtClean="0"/>
              <a:t>Acoustics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smtClean="0"/>
              <a:t>Mary Florentine</a:t>
            </a:r>
            <a:r>
              <a:rPr lang="en-US" sz="2400" dirty="0" smtClean="0"/>
              <a:t>: </a:t>
            </a:r>
            <a:r>
              <a:rPr lang="en-US" sz="2400" dirty="0"/>
              <a:t>Education in Acoustics</a:t>
            </a:r>
            <a:endParaRPr lang="en-US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Brian B. </a:t>
            </a:r>
            <a:r>
              <a:rPr lang="en-US" sz="2400" b="1" dirty="0" smtClean="0"/>
              <a:t>Monson</a:t>
            </a:r>
            <a:r>
              <a:rPr lang="en-US" sz="2400" dirty="0" smtClean="0"/>
              <a:t>: Education in Acoustics</a:t>
            </a:r>
            <a:endParaRPr lang="en-US" sz="2400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 err="1" smtClean="0"/>
              <a:t>Jont</a:t>
            </a:r>
            <a:r>
              <a:rPr lang="en-US" sz="2400" b="1" dirty="0" smtClean="0"/>
              <a:t> </a:t>
            </a:r>
            <a:r>
              <a:rPr lang="en-US" sz="2400" b="1" dirty="0"/>
              <a:t>Allen</a:t>
            </a:r>
            <a:r>
              <a:rPr lang="en-US" sz="2400" dirty="0"/>
              <a:t>: Archives and History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Skyler Jennings: </a:t>
            </a:r>
            <a:r>
              <a:rPr lang="en-US" sz="2400" dirty="0"/>
              <a:t>Standards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Anna </a:t>
            </a:r>
            <a:r>
              <a:rPr lang="en-US" sz="2400" b="1" dirty="0" err="1"/>
              <a:t>Diedesch</a:t>
            </a:r>
            <a:r>
              <a:rPr lang="en-US" sz="2400" b="1" dirty="0"/>
              <a:t>: </a:t>
            </a:r>
            <a:r>
              <a:rPr lang="en-US" sz="2400" dirty="0"/>
              <a:t>Women in Acoustics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Jennifer Lentz: </a:t>
            </a:r>
            <a:r>
              <a:rPr lang="en-US" sz="2400" dirty="0"/>
              <a:t>Women in </a:t>
            </a:r>
            <a:r>
              <a:rPr lang="en-US" sz="2400" dirty="0" smtClean="0"/>
              <a:t>Acoustics, Archives and History</a:t>
            </a:r>
            <a:endParaRPr lang="en-US" sz="2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Dorea Ruggles: </a:t>
            </a:r>
            <a:r>
              <a:rPr lang="en-US" sz="2400" dirty="0"/>
              <a:t>Women in Acoustics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Elin </a:t>
            </a:r>
            <a:r>
              <a:rPr lang="en-US" sz="2400" b="1" dirty="0" err="1"/>
              <a:t>Roverud</a:t>
            </a:r>
            <a:r>
              <a:rPr lang="en-US" sz="2400" b="1" dirty="0"/>
              <a:t>: </a:t>
            </a:r>
            <a:r>
              <a:rPr lang="en-US" sz="2400" dirty="0"/>
              <a:t>Women in Acoustics, Education in Acoustics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Frederick Gallun</a:t>
            </a:r>
            <a:r>
              <a:rPr lang="en-US" sz="2400" dirty="0"/>
              <a:t>: Publication Policy; Tutorials, Short Courses, and Hot Topics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Kelly Whiteford</a:t>
            </a:r>
            <a:r>
              <a:rPr lang="en-US" sz="2400" dirty="0"/>
              <a:t>: Student Council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400" b="1" dirty="0"/>
              <a:t>Lynne Werner</a:t>
            </a:r>
            <a:r>
              <a:rPr lang="en-US" sz="2400" dirty="0"/>
              <a:t>: Strategic Task Force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Adrien KC Lee</a:t>
            </a:r>
            <a:r>
              <a:rPr lang="en-US" sz="2400" dirty="0"/>
              <a:t>: Strategic Task Force 3 (Chair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9317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Congratulation to PPTC Awardees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886700" cy="46482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William Yost </a:t>
            </a:r>
            <a:r>
              <a:rPr lang="en-US" sz="2400" dirty="0"/>
              <a:t>will be awarded the </a:t>
            </a:r>
            <a:r>
              <a:rPr lang="en-US" sz="2400" b="1" dirty="0"/>
              <a:t>Gold Medal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/>
              <a:t>David Kemp </a:t>
            </a:r>
            <a:r>
              <a:rPr lang="en-US" sz="2400" dirty="0"/>
              <a:t>will be awarded the </a:t>
            </a:r>
            <a:r>
              <a:rPr lang="en-US" sz="2400" b="1" dirty="0" smtClean="0"/>
              <a:t>von Bekesy Medal </a:t>
            </a:r>
            <a:endParaRPr lang="en-US" sz="2400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400" b="1" dirty="0" err="1"/>
              <a:t>Shihab</a:t>
            </a:r>
            <a:r>
              <a:rPr lang="en-US" sz="2400" b="1" dirty="0"/>
              <a:t> </a:t>
            </a:r>
            <a:r>
              <a:rPr lang="en-US" sz="2400" b="1" dirty="0" err="1"/>
              <a:t>Shamma</a:t>
            </a:r>
            <a:r>
              <a:rPr lang="en-US" sz="2400" b="1" dirty="0"/>
              <a:t> </a:t>
            </a:r>
            <a:r>
              <a:rPr lang="en-US" sz="2400" dirty="0"/>
              <a:t>will be awarded the </a:t>
            </a:r>
            <a:r>
              <a:rPr lang="en-US" sz="2400" b="1" dirty="0"/>
              <a:t>Hartmann Prize in Auditory Neuroscience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New Fellows of ASA:</a:t>
            </a:r>
            <a:endParaRPr lang="en-US" sz="2400" b="1" dirty="0"/>
          </a:p>
          <a:p>
            <a:pPr marL="0" indent="0">
              <a:buNone/>
            </a:pPr>
            <a:r>
              <a:rPr lang="en-US" sz="2400" b="1" dirty="0" err="1" smtClean="0"/>
              <a:t>Deniz</a:t>
            </a:r>
            <a:r>
              <a:rPr lang="en-US" sz="2400" b="1" dirty="0" smtClean="0"/>
              <a:t> </a:t>
            </a:r>
            <a:r>
              <a:rPr lang="en-US" sz="2400" b="1" dirty="0" err="1"/>
              <a:t>Baskent</a:t>
            </a:r>
            <a:r>
              <a:rPr lang="en-US" sz="2400" b="1" dirty="0"/>
              <a:t> </a:t>
            </a:r>
            <a:r>
              <a:rPr lang="en-US" sz="2400" dirty="0"/>
              <a:t>– For contributions to our understanding of acoustic and electric auditory and speech perception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Monita</a:t>
            </a:r>
            <a:r>
              <a:rPr lang="en-US" sz="2400" b="1" dirty="0" smtClean="0"/>
              <a:t> </a:t>
            </a:r>
            <a:r>
              <a:rPr lang="en-US" sz="2400" b="1" dirty="0"/>
              <a:t>Chatterjee </a:t>
            </a:r>
            <a:r>
              <a:rPr lang="en-US" sz="2400" dirty="0"/>
              <a:t>– For contributions to cochlear implant psychophysics and speech perception</a:t>
            </a:r>
          </a:p>
        </p:txBody>
      </p:sp>
    </p:spTree>
    <p:extLst>
      <p:ext uri="{BB962C8B-B14F-4D97-AF65-F5344CB8AC3E}">
        <p14:creationId xmlns:p14="http://schemas.microsoft.com/office/powerpoint/2010/main" val="209993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1342" y="762000"/>
            <a:ext cx="36070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+mn-lt"/>
              </a:rPr>
              <a:t>P &amp; P Associate Editors</a:t>
            </a:r>
          </a:p>
          <a:p>
            <a:r>
              <a:rPr lang="en-US" sz="2000" b="1" dirty="0">
                <a:latin typeface="+mn-lt"/>
              </a:rPr>
              <a:t>(ending terms)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01342" y="1719540"/>
            <a:ext cx="3331937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+mn-lt"/>
              </a:rPr>
              <a:t>Physiological Acoustics</a:t>
            </a:r>
            <a:endParaRPr lang="en-US" sz="2400" u="sng" dirty="0">
              <a:latin typeface="+mn-lt"/>
            </a:endParaRPr>
          </a:p>
          <a:p>
            <a:r>
              <a:rPr lang="en-US" sz="2000" dirty="0">
                <a:latin typeface="+mn-lt"/>
              </a:rPr>
              <a:t>Carolina </a:t>
            </a:r>
            <a:r>
              <a:rPr lang="en-US" sz="2000" dirty="0" err="1">
                <a:latin typeface="+mn-lt"/>
              </a:rPr>
              <a:t>Abdala</a:t>
            </a:r>
            <a:r>
              <a:rPr lang="en-US" sz="2000" dirty="0">
                <a:latin typeface="+mn-lt"/>
              </a:rPr>
              <a:t> (18)</a:t>
            </a:r>
          </a:p>
          <a:p>
            <a:r>
              <a:rPr lang="en-US" sz="2000" dirty="0">
                <a:latin typeface="+mn-lt"/>
              </a:rPr>
              <a:t>Ian C. Bruce (19)</a:t>
            </a:r>
          </a:p>
          <a:p>
            <a:r>
              <a:rPr lang="en-US" sz="2000" dirty="0">
                <a:latin typeface="+mn-lt"/>
              </a:rPr>
              <a:t>Karl </a:t>
            </a:r>
            <a:r>
              <a:rPr lang="en-US" sz="2000" dirty="0" err="1">
                <a:latin typeface="+mn-lt"/>
              </a:rPr>
              <a:t>Grosh</a:t>
            </a:r>
            <a:r>
              <a:rPr lang="en-US" sz="2000">
                <a:latin typeface="+mn-lt"/>
              </a:rPr>
              <a:t> (under SAV, 19)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Philip X. </a:t>
            </a:r>
            <a:r>
              <a:rPr lang="en-US" sz="2000" dirty="0" err="1">
                <a:latin typeface="+mn-lt"/>
              </a:rPr>
              <a:t>Joris</a:t>
            </a:r>
            <a:r>
              <a:rPr lang="en-US" sz="2000" dirty="0">
                <a:latin typeface="+mn-lt"/>
              </a:rPr>
              <a:t> (20)</a:t>
            </a:r>
          </a:p>
          <a:p>
            <a:r>
              <a:rPr lang="en-US" sz="2000" dirty="0">
                <a:latin typeface="+mn-lt"/>
              </a:rPr>
              <a:t>Adrian K.C. Lee (19)</a:t>
            </a:r>
          </a:p>
          <a:p>
            <a:r>
              <a:rPr lang="en-US" sz="2000" dirty="0">
                <a:latin typeface="+mn-lt"/>
              </a:rPr>
              <a:t>Brenda </a:t>
            </a:r>
            <a:r>
              <a:rPr lang="en-US" sz="2000" dirty="0" err="1">
                <a:latin typeface="+mn-lt"/>
              </a:rPr>
              <a:t>Lonsbury</a:t>
            </a:r>
            <a:r>
              <a:rPr lang="en-US" sz="2000" dirty="0">
                <a:latin typeface="+mn-lt"/>
              </a:rPr>
              <a:t>-Martin (20)</a:t>
            </a:r>
          </a:p>
          <a:p>
            <a:r>
              <a:rPr lang="en-US" sz="2000" dirty="0">
                <a:latin typeface="+mn-lt"/>
              </a:rPr>
              <a:t>Christopher A. </a:t>
            </a:r>
            <a:r>
              <a:rPr lang="en-US" sz="2000" dirty="0" err="1">
                <a:latin typeface="+mn-lt"/>
              </a:rPr>
              <a:t>Shera</a:t>
            </a:r>
            <a:r>
              <a:rPr lang="en-US" sz="2000" dirty="0">
                <a:latin typeface="+mn-lt"/>
              </a:rPr>
              <a:t> (21)</a:t>
            </a:r>
          </a:p>
          <a:p>
            <a:r>
              <a:rPr lang="en-US" sz="2000" dirty="0">
                <a:latin typeface="+mn-lt"/>
              </a:rPr>
              <a:t>G. Christopher </a:t>
            </a:r>
            <a:r>
              <a:rPr lang="en-US" sz="2000" dirty="0" err="1">
                <a:latin typeface="+mn-lt"/>
              </a:rPr>
              <a:t>Stecker</a:t>
            </a:r>
            <a:r>
              <a:rPr lang="en-US" sz="2000" dirty="0">
                <a:latin typeface="+mn-lt"/>
              </a:rPr>
              <a:t> (20)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26411" y="1801633"/>
            <a:ext cx="316745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+mn-lt"/>
              </a:rPr>
              <a:t>Psychological Acoustics</a:t>
            </a:r>
          </a:p>
          <a:p>
            <a:r>
              <a:rPr lang="en-US" sz="2000" dirty="0">
                <a:latin typeface="+mn-lt"/>
              </a:rPr>
              <a:t>Les R. Bernstein (19)</a:t>
            </a:r>
          </a:p>
          <a:p>
            <a:r>
              <a:rPr lang="en-US" sz="2000" dirty="0">
                <a:latin typeface="+mn-lt"/>
              </a:rPr>
              <a:t>Virginia Best (19)</a:t>
            </a:r>
          </a:p>
          <a:p>
            <a:r>
              <a:rPr lang="en-US" sz="2000" dirty="0">
                <a:latin typeface="+mn-lt"/>
              </a:rPr>
              <a:t>Jonas </a:t>
            </a:r>
            <a:r>
              <a:rPr lang="en-US" sz="2000" dirty="0" err="1">
                <a:latin typeface="+mn-lt"/>
              </a:rPr>
              <a:t>Braasch</a:t>
            </a:r>
            <a:r>
              <a:rPr lang="en-US" sz="2000" dirty="0">
                <a:latin typeface="+mn-lt"/>
              </a:rPr>
              <a:t> (20)</a:t>
            </a:r>
          </a:p>
          <a:p>
            <a:r>
              <a:rPr lang="en-US" sz="2000" dirty="0">
                <a:latin typeface="+mn-lt"/>
              </a:rPr>
              <a:t>Mathias Dietz (20)</a:t>
            </a:r>
          </a:p>
          <a:p>
            <a:r>
              <a:rPr lang="en-US" sz="2000" dirty="0">
                <a:latin typeface="+mn-lt"/>
              </a:rPr>
              <a:t>Jennifer Lentz (20)</a:t>
            </a:r>
          </a:p>
          <a:p>
            <a:r>
              <a:rPr lang="en-US" sz="2000" dirty="0">
                <a:latin typeface="+mn-lt"/>
              </a:rPr>
              <a:t>Virginia Richards (19)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08234" y="4482405"/>
            <a:ext cx="305461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+mn-lt"/>
              </a:rPr>
              <a:t>JASA EL</a:t>
            </a:r>
            <a:endParaRPr lang="en-US" sz="2400" dirty="0">
              <a:latin typeface="+mn-lt"/>
            </a:endParaRPr>
          </a:p>
          <a:p>
            <a:r>
              <a:rPr lang="en-US" sz="2000" dirty="0">
                <a:latin typeface="+mn-lt"/>
              </a:rPr>
              <a:t>B.L. </a:t>
            </a:r>
            <a:r>
              <a:rPr lang="en-US" sz="2000" dirty="0" err="1">
                <a:latin typeface="+mn-lt"/>
              </a:rPr>
              <a:t>Lonsbury</a:t>
            </a:r>
            <a:r>
              <a:rPr lang="en-US" sz="2000" dirty="0">
                <a:latin typeface="+mn-lt"/>
              </a:rPr>
              <a:t>-Martin (</a:t>
            </a:r>
            <a:r>
              <a:rPr lang="en-US" sz="2000" dirty="0" err="1">
                <a:latin typeface="+mn-lt"/>
              </a:rPr>
              <a:t>Phys</a:t>
            </a:r>
            <a:r>
              <a:rPr lang="en-US" sz="2000" dirty="0">
                <a:latin typeface="+mn-lt"/>
              </a:rPr>
              <a:t>)</a:t>
            </a:r>
          </a:p>
          <a:p>
            <a:r>
              <a:rPr lang="en-US" sz="2000" dirty="0">
                <a:latin typeface="+mn-lt"/>
              </a:rPr>
              <a:t>Q.-J. Fu (Psych)</a:t>
            </a:r>
          </a:p>
          <a:p>
            <a:endParaRPr lang="en-US" sz="2000" b="1" u="sng" dirty="0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04383" y="4766032"/>
            <a:ext cx="17502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u="sng" dirty="0">
                <a:latin typeface="+mn-lt"/>
              </a:rPr>
              <a:t>POMA</a:t>
            </a: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Charles Church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9792" y="967521"/>
            <a:ext cx="26663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latin typeface="+mn-lt"/>
              </a:rPr>
              <a:t>Coordinating Editor</a:t>
            </a:r>
          </a:p>
          <a:p>
            <a:r>
              <a:rPr lang="en-US" sz="2000" dirty="0">
                <a:latin typeface="+mn-lt"/>
              </a:rPr>
              <a:t>Adrian K.C. Lee (19)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4092" y="230335"/>
            <a:ext cx="7886700" cy="381001"/>
          </a:xfrm>
        </p:spPr>
        <p:txBody>
          <a:bodyPr>
            <a:noAutofit/>
          </a:bodyPr>
          <a:lstStyle/>
          <a:p>
            <a:r>
              <a:rPr lang="en-US" dirty="0"/>
              <a:t>Journal of the Acoustical Society of America</a:t>
            </a:r>
          </a:p>
        </p:txBody>
      </p:sp>
    </p:spTree>
    <p:extLst>
      <p:ext uri="{BB962C8B-B14F-4D97-AF65-F5344CB8AC3E}">
        <p14:creationId xmlns:p14="http://schemas.microsoft.com/office/powerpoint/2010/main" val="3724819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54092" y="230335"/>
            <a:ext cx="7886700" cy="381001"/>
          </a:xfrm>
        </p:spPr>
        <p:txBody>
          <a:bodyPr>
            <a:noAutofit/>
          </a:bodyPr>
          <a:lstStyle/>
          <a:p>
            <a:r>
              <a:rPr lang="en-US" dirty="0"/>
              <a:t>Journal of the Acoustical Society of America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495799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2800" dirty="0"/>
              <a:t>Current report 1/1/17-3/29/18</a:t>
            </a:r>
          </a:p>
          <a:p>
            <a:pPr marL="800100" lvl="1" indent="-457200"/>
            <a:r>
              <a:rPr lang="en-US" sz="2400" dirty="0"/>
              <a:t>Past report: 8/1/16 </a:t>
            </a:r>
            <a:r>
              <a:rPr lang="mr-IN" sz="2400" dirty="0"/>
              <a:t>–</a:t>
            </a:r>
            <a:r>
              <a:rPr lang="en-US" sz="2400" dirty="0"/>
              <a:t> 5/31/17</a:t>
            </a:r>
          </a:p>
          <a:p>
            <a:pPr marL="457200" indent="-457200"/>
            <a:r>
              <a:rPr lang="en-US" sz="2800" dirty="0"/>
              <a:t>Acceptance rate: 70% (past: 62.8%)</a:t>
            </a:r>
          </a:p>
          <a:p>
            <a:pPr marL="800100" lvl="1" indent="-457200"/>
            <a:r>
              <a:rPr lang="en-US" sz="2400" dirty="0"/>
              <a:t>Reject / Withdrawn: 25% / 6% </a:t>
            </a:r>
          </a:p>
          <a:p>
            <a:pPr marL="800100" lvl="1" indent="-457200"/>
            <a:r>
              <a:rPr lang="en-US" sz="2400" dirty="0"/>
              <a:t>(past report: 34.5% / 2.8%)</a:t>
            </a:r>
          </a:p>
          <a:p>
            <a:pPr marL="457200" indent="-457200"/>
            <a:r>
              <a:rPr lang="en-US" sz="2800" dirty="0"/>
              <a:t>PP Submissions received: 170 (past: 131)</a:t>
            </a:r>
          </a:p>
          <a:p>
            <a:pPr marL="457200" indent="-457200"/>
            <a:r>
              <a:rPr lang="en-US" sz="2800" dirty="0"/>
              <a:t>Average Days from 1</a:t>
            </a:r>
            <a:r>
              <a:rPr lang="en-US" sz="2800" baseline="30000" dirty="0"/>
              <a:t>st</a:t>
            </a:r>
            <a:r>
              <a:rPr lang="en-US" sz="2800" dirty="0"/>
              <a:t> submit to 1</a:t>
            </a:r>
            <a:r>
              <a:rPr lang="en-US" sz="2800" baseline="30000" dirty="0"/>
              <a:t>st</a:t>
            </a:r>
            <a:r>
              <a:rPr lang="en-US" sz="2800" dirty="0"/>
              <a:t> decision: 53 days</a:t>
            </a:r>
          </a:p>
          <a:p>
            <a:pPr marL="800100" lvl="1" indent="-457200"/>
            <a:r>
              <a:rPr lang="en-US" sz="2400" dirty="0"/>
              <a:t>Pre 8/16: 100 days, past: 60 days</a:t>
            </a:r>
          </a:p>
          <a:p>
            <a:pPr marL="800100" lvl="1" indent="-457200"/>
            <a:r>
              <a:rPr lang="en-US" sz="2400" dirty="0"/>
              <a:t>c.f. JASA-EL, 69 days in 2016, 46 days in 2017</a:t>
            </a:r>
          </a:p>
        </p:txBody>
      </p:sp>
    </p:spTree>
    <p:extLst>
      <p:ext uri="{BB962C8B-B14F-4D97-AF65-F5344CB8AC3E}">
        <p14:creationId xmlns:p14="http://schemas.microsoft.com/office/powerpoint/2010/main" val="67394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4336</TotalTime>
  <Words>2281</Words>
  <Application>Microsoft Office PowerPoint</Application>
  <PresentationFormat>On-screen Show (4:3)</PresentationFormat>
  <Paragraphs>414</Paragraphs>
  <Slides>37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.SFUIText</vt:lpstr>
      <vt:lpstr>Arial</vt:lpstr>
      <vt:lpstr>Calibri</vt:lpstr>
      <vt:lpstr>Calibri Light</vt:lpstr>
      <vt:lpstr>Mangal</vt:lpstr>
      <vt:lpstr>Times New Roman</vt:lpstr>
      <vt:lpstr>Office Theme</vt:lpstr>
      <vt:lpstr>P&amp;P Technical Committee Meeting </vt:lpstr>
      <vt:lpstr>Agenda</vt:lpstr>
      <vt:lpstr>PowerPoint Presentation</vt:lpstr>
      <vt:lpstr>Election of New TC Members for 2019-2022</vt:lpstr>
      <vt:lpstr>Subcommittees of the PP TC (work in progress)</vt:lpstr>
      <vt:lpstr>P&amp;P Members Serving ASA</vt:lpstr>
      <vt:lpstr>Congratulation to PPTC Awardees</vt:lpstr>
      <vt:lpstr>Journal of the Acoustical Society of America</vt:lpstr>
      <vt:lpstr>Journal of the Acoustical Society of America</vt:lpstr>
      <vt:lpstr>Journal of the Acoustical Society of America</vt:lpstr>
      <vt:lpstr>Journal of the Acoustical Society of America</vt:lpstr>
      <vt:lpstr>Journal of the Acoustical Society of America</vt:lpstr>
      <vt:lpstr>Journal of the Acoustical Society of America</vt:lpstr>
      <vt:lpstr>PowerPoint Presentation</vt:lpstr>
      <vt:lpstr>Minneapolis Events</vt:lpstr>
      <vt:lpstr>Minneapolis Events</vt:lpstr>
      <vt:lpstr>Minneapolis Sessions (Co-Sponsored)</vt:lpstr>
      <vt:lpstr>Viemeister Dinner Thursday May 10, 2018</vt:lpstr>
      <vt:lpstr>PowerPoint Presentation</vt:lpstr>
      <vt:lpstr>International Meetings</vt:lpstr>
      <vt:lpstr>PowerPoint Presentation</vt:lpstr>
      <vt:lpstr>PowerPoint Presentation</vt:lpstr>
      <vt:lpstr>PowerPoint Presentation</vt:lpstr>
      <vt:lpstr>Nominate Candidates for Medals, Awards, and to be Fellows</vt:lpstr>
      <vt:lpstr>2019 Technical Initiatives</vt:lpstr>
      <vt:lpstr>Campaign for ASA Early Career Leadership </vt:lpstr>
      <vt:lpstr>Journal of the Acoustical Society of America</vt:lpstr>
      <vt:lpstr>PowerPoint Presentation</vt:lpstr>
      <vt:lpstr>Video Challenge</vt:lpstr>
      <vt:lpstr>PowerPoint Presentation</vt:lpstr>
      <vt:lpstr>Student Council Report</vt:lpstr>
      <vt:lpstr>Wanted: video editors!</vt:lpstr>
      <vt:lpstr>Live Streaming Discussion</vt:lpstr>
      <vt:lpstr>Technical Specialty Group in Computational Acoustics</vt:lpstr>
      <vt:lpstr>Accompany a Student to the Society Luncheon and Lecture</vt:lpstr>
      <vt:lpstr>OPEN FORUM  After which, we will take this meeting to  The Local, 931 Nicollet Mall   for an informal reception to celebrate Neal Viemeister’s career.  </vt:lpstr>
      <vt:lpstr>PowerPoint Presentation</vt:lpstr>
    </vt:vector>
  </TitlesOfParts>
  <Company>University of Minnesota, College of Liberal Arts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P&amp;P Technical Committee Meeting</dc:title>
  <dc:creator>Andrew J. Oxenham</dc:creator>
  <cp:lastModifiedBy>Erick Gallun</cp:lastModifiedBy>
  <cp:revision>666</cp:revision>
  <dcterms:created xsi:type="dcterms:W3CDTF">2010-11-16T21:45:24Z</dcterms:created>
  <dcterms:modified xsi:type="dcterms:W3CDTF">2018-05-08T23:44:01Z</dcterms:modified>
</cp:coreProperties>
</file>