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28"/>
  </p:notesMasterIdLst>
  <p:sldIdLst>
    <p:sldId id="258" r:id="rId2"/>
    <p:sldId id="286" r:id="rId3"/>
    <p:sldId id="326" r:id="rId4"/>
    <p:sldId id="297" r:id="rId5"/>
    <p:sldId id="306" r:id="rId6"/>
    <p:sldId id="315" r:id="rId7"/>
    <p:sldId id="319" r:id="rId8"/>
    <p:sldId id="320" r:id="rId9"/>
    <p:sldId id="307" r:id="rId10"/>
    <p:sldId id="294" r:id="rId11"/>
    <p:sldId id="316" r:id="rId12"/>
    <p:sldId id="298" r:id="rId13"/>
    <p:sldId id="327" r:id="rId14"/>
    <p:sldId id="328" r:id="rId15"/>
    <p:sldId id="329" r:id="rId16"/>
    <p:sldId id="301" r:id="rId17"/>
    <p:sldId id="300" r:id="rId18"/>
    <p:sldId id="331" r:id="rId19"/>
    <p:sldId id="332" r:id="rId20"/>
    <p:sldId id="333" r:id="rId21"/>
    <p:sldId id="334" r:id="rId22"/>
    <p:sldId id="335" r:id="rId23"/>
    <p:sldId id="336" r:id="rId24"/>
    <p:sldId id="330" r:id="rId25"/>
    <p:sldId id="337" r:id="rId26"/>
    <p:sldId id="27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434" autoAdjust="0"/>
    <p:restoredTop sz="94660"/>
  </p:normalViewPr>
  <p:slideViewPr>
    <p:cSldViewPr>
      <p:cViewPr>
        <p:scale>
          <a:sx n="107" d="100"/>
          <a:sy n="107" d="100"/>
        </p:scale>
        <p:origin x="-19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CF37-87D5-43E1-A0E2-5FFB721A474B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AB781-2299-452B-BBB9-6C1EBDA81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4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pPr>
              <a:defRPr/>
            </a:pPr>
            <a:fld id="{EE7C0528-86DA-40FA-9540-3F93F6D4B058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pPr>
              <a:defRPr/>
            </a:pPr>
            <a:fld id="{C7EAE215-291C-40E0-8A6E-6F65D39D0C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3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7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3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92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70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45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13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557F27-9DF6-40F5-941C-56C94E1E5EA1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159E7-9BE6-48D6-AFA6-71B606D436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2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287C5-EE41-4502-A08A-B5311209BAED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CD16E-1DC3-49D2-A313-94D146858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9BEDCF-3216-4B64-A152-73DC731A3E48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75A9-14FF-4324-892D-24E1C23A5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7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FA212-31D8-4D77-8048-F0D80C463818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77AC7-2073-467F-B14D-C6787B2E68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9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E3E00-7B96-4663-88EB-14003BB21352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F14D3-9886-4DEF-8438-5787096CF3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A6FE0-08D5-4876-9C01-F3D97E9D8012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25F6F-8F8F-41B8-82D7-8C1F130E1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1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3FD72-5457-450F-A8C1-A97BEF0E97E2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7BA04-94AE-46AB-97F6-08981427B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8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8DAEBC-9061-483B-AA5E-F1E42E54D609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6A7A2-3B27-45BB-A65C-DA20E16CA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4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E920E3-D7AB-4B36-A99B-79324AE4C1DD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79C0B-2229-4541-A418-A0D3F3EC7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2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BCCE3-B5F6-4835-9040-20CFC5EA766A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4B87A-5550-4E21-B68A-8BB19BF1E5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2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4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  <p:sldLayoutId id="21474838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ojtc001@um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84909" y="381000"/>
            <a:ext cx="7772400" cy="145626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P&amp;P Technical Committee Meeting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7982" y="3200400"/>
            <a:ext cx="7772400" cy="3399751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June 26, 2017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Chair: Magdalena Wojtczak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University of Minnesota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wojtc001@umn.edu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4909" y="1524000"/>
            <a:ext cx="79248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3</a:t>
            </a:r>
            <a:r>
              <a:rPr lang="en-US" sz="2800" baseline="30000" dirty="0" smtClean="0">
                <a:latin typeface="+mn-lt"/>
              </a:rPr>
              <a:t>rd</a:t>
            </a:r>
            <a:r>
              <a:rPr lang="en-US" sz="2800" dirty="0" smtClean="0">
                <a:latin typeface="+mn-lt"/>
              </a:rPr>
              <a:t> Joint Meeting of the Acoustical Society of America and European Acoustics Association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+mn-lt"/>
              </a:rPr>
              <a:t>173</a:t>
            </a:r>
            <a:r>
              <a:rPr lang="en-US" sz="2800" baseline="30000" dirty="0" smtClean="0">
                <a:latin typeface="+mn-lt"/>
              </a:rPr>
              <a:t>rd</a:t>
            </a:r>
            <a:r>
              <a:rPr lang="en-US" sz="2800" dirty="0" smtClean="0">
                <a:latin typeface="+mn-lt"/>
              </a:rPr>
              <a:t> ASA Meeting, Boston, Massachusetts, spring 2017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381000" y="24224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William and Christine Hartmann Prize in Auditory Neuroscience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609600"/>
            <a:ext cx="8436591" cy="464820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Annual ASA prize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recognize and honor research that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links auditory physiology with auditory perception or behavior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(i.e., research that links our two P's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Nominations due to ASA 6 weeks before Fall meeting 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announcement will go out in Fall, or contact me or my successor (?) for details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3744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New Fellows of ASA: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Joshua G. Bernstein</a:t>
            </a:r>
          </a:p>
          <a:p>
            <a:endParaRPr lang="en-US" sz="2800" dirty="0"/>
          </a:p>
          <a:p>
            <a:r>
              <a:rPr lang="en-US" sz="2800" dirty="0" smtClean="0"/>
              <a:t>Blake S. Wilson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3733800"/>
            <a:ext cx="2747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Congratulations!!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584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4657" y="1989667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Contact my successor(?) and/or Elizabeth Strickland with ideas for new Fellow nominations.</a:t>
            </a:r>
          </a:p>
          <a:p>
            <a:endParaRPr lang="en-US" sz="2000" dirty="0"/>
          </a:p>
          <a:p>
            <a:r>
              <a:rPr lang="en-US" sz="2000" dirty="0" smtClean="0"/>
              <a:t>Procedures for nominating ASA Fellows are described on ASA website.</a:t>
            </a:r>
          </a:p>
          <a:p>
            <a:endParaRPr lang="en-US" sz="2000" dirty="0" smtClean="0"/>
          </a:p>
          <a:p>
            <a:r>
              <a:rPr lang="en-US" sz="2000" dirty="0" smtClean="0"/>
              <a:t>Nominating letters need to be specific about contribution.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94657" y="533400"/>
            <a:ext cx="7772400" cy="145626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NEW P &amp;P FELLOWS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298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ASA Helmholtz – Rayleigh Interdisciplinary Silver Medal in Psychological and Physiological Acoustics, Speech Communication, and Signal Processing in Acoustics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730" y="2895600"/>
            <a:ext cx="450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Blake S. Wilson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71589" y="4343400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Congratulations!!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716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6845" y="990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ASA Gold Medal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057400"/>
            <a:ext cx="4467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William M. Hartmann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247311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Congratulations!!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457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8382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EAA Award for Lifetime Achievements in Acoustics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2286000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Hugo Fastl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99659" y="3733800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Congratulations!!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7534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594" y="384930"/>
            <a:ext cx="4231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 &amp; P Associate Editors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3721" y="1712255"/>
            <a:ext cx="3124702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Physiological Acoustics</a:t>
            </a:r>
            <a:endParaRPr lang="en-US" sz="2000" u="sng" dirty="0" smtClean="0"/>
          </a:p>
          <a:p>
            <a:r>
              <a:rPr lang="en-US" dirty="0" smtClean="0"/>
              <a:t>Carolina </a:t>
            </a:r>
            <a:r>
              <a:rPr lang="en-US" dirty="0" err="1" smtClean="0"/>
              <a:t>Abdala</a:t>
            </a:r>
            <a:endParaRPr lang="en-US" dirty="0" smtClean="0"/>
          </a:p>
          <a:p>
            <a:r>
              <a:rPr lang="en-US" dirty="0" smtClean="0"/>
              <a:t>Ian C. Bruce</a:t>
            </a:r>
          </a:p>
          <a:p>
            <a:r>
              <a:rPr lang="en-US" dirty="0" smtClean="0"/>
              <a:t>Karl </a:t>
            </a:r>
            <a:r>
              <a:rPr lang="en-US" dirty="0" err="1" smtClean="0"/>
              <a:t>Grosh</a:t>
            </a:r>
            <a:endParaRPr lang="en-US" dirty="0" smtClean="0"/>
          </a:p>
          <a:p>
            <a:r>
              <a:rPr lang="en-US" dirty="0" smtClean="0"/>
              <a:t>Philip X. </a:t>
            </a:r>
            <a:r>
              <a:rPr lang="en-US" dirty="0" err="1" smtClean="0"/>
              <a:t>Joris</a:t>
            </a:r>
            <a:endParaRPr lang="en-US" dirty="0" smtClean="0"/>
          </a:p>
          <a:p>
            <a:r>
              <a:rPr lang="en-US" dirty="0" smtClean="0"/>
              <a:t>Adrian K.C. Lee</a:t>
            </a:r>
          </a:p>
          <a:p>
            <a:r>
              <a:rPr lang="en-US" dirty="0" smtClean="0"/>
              <a:t>Brenda </a:t>
            </a:r>
            <a:r>
              <a:rPr lang="en-US" dirty="0" err="1" smtClean="0"/>
              <a:t>Lonsbury</a:t>
            </a:r>
            <a:r>
              <a:rPr lang="en-US" dirty="0" smtClean="0"/>
              <a:t>-Martin</a:t>
            </a:r>
          </a:p>
          <a:p>
            <a:r>
              <a:rPr lang="en-US" dirty="0" smtClean="0"/>
              <a:t>Christopher A. </a:t>
            </a:r>
            <a:r>
              <a:rPr lang="en-US" dirty="0" err="1" smtClean="0"/>
              <a:t>Shera</a:t>
            </a:r>
            <a:endParaRPr lang="en-US" dirty="0" smtClean="0"/>
          </a:p>
          <a:p>
            <a:r>
              <a:rPr lang="en-US" dirty="0" smtClean="0"/>
              <a:t>G. Christopher </a:t>
            </a:r>
            <a:r>
              <a:rPr lang="en-US" dirty="0" err="1" smtClean="0"/>
              <a:t>Stecker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2129" y="1712255"/>
            <a:ext cx="3196837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Psychological Acoustics</a:t>
            </a:r>
          </a:p>
          <a:p>
            <a:r>
              <a:rPr lang="en-US" dirty="0" smtClean="0"/>
              <a:t>Les R. </a:t>
            </a:r>
            <a:r>
              <a:rPr lang="en-US" dirty="0" err="1" smtClean="0"/>
              <a:t>Berstein</a:t>
            </a:r>
            <a:endParaRPr lang="en-US" dirty="0" smtClean="0"/>
          </a:p>
          <a:p>
            <a:r>
              <a:rPr lang="en-US" dirty="0" smtClean="0"/>
              <a:t>Virginia Best</a:t>
            </a:r>
          </a:p>
          <a:p>
            <a:r>
              <a:rPr lang="en-US" dirty="0" smtClean="0"/>
              <a:t>Jonas </a:t>
            </a:r>
            <a:r>
              <a:rPr lang="en-US" dirty="0" err="1" smtClean="0"/>
              <a:t>Braasch</a:t>
            </a:r>
            <a:endParaRPr lang="en-US" dirty="0" smtClean="0"/>
          </a:p>
          <a:p>
            <a:r>
              <a:rPr lang="en-US" dirty="0" smtClean="0"/>
              <a:t>Mathias Dietz</a:t>
            </a:r>
          </a:p>
          <a:p>
            <a:r>
              <a:rPr lang="en-US" dirty="0" smtClean="0"/>
              <a:t>Jennifer Lentz</a:t>
            </a:r>
          </a:p>
          <a:p>
            <a:r>
              <a:rPr lang="en-US" dirty="0" smtClean="0"/>
              <a:t>Virginia Richards</a:t>
            </a:r>
          </a:p>
          <a:p>
            <a:r>
              <a:rPr lang="en-US" dirty="0" smtClean="0"/>
              <a:t>Michael A. Stone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321" y="4402907"/>
            <a:ext cx="305724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JASA EL</a:t>
            </a:r>
            <a:endParaRPr lang="en-US" sz="2000" dirty="0" smtClean="0"/>
          </a:p>
          <a:p>
            <a:r>
              <a:rPr lang="en-US" dirty="0" smtClean="0"/>
              <a:t>B.L. </a:t>
            </a:r>
            <a:r>
              <a:rPr lang="en-US" dirty="0" err="1" smtClean="0"/>
              <a:t>Lonsbury</a:t>
            </a:r>
            <a:r>
              <a:rPr lang="en-US" dirty="0" smtClean="0"/>
              <a:t>-Martin (</a:t>
            </a:r>
            <a:r>
              <a:rPr lang="en-US" dirty="0" err="1" smtClean="0"/>
              <a:t>Phys</a:t>
            </a:r>
            <a:r>
              <a:rPr lang="en-US" dirty="0" smtClean="0"/>
              <a:t>)</a:t>
            </a:r>
          </a:p>
          <a:p>
            <a:r>
              <a:rPr lang="en-US" dirty="0" smtClean="0"/>
              <a:t>Q.-J. Fu (Psych)</a:t>
            </a:r>
          </a:p>
          <a:p>
            <a:endParaRPr lang="en-US" b="1" u="sng" dirty="0"/>
          </a:p>
        </p:txBody>
      </p:sp>
      <p:sp>
        <p:nvSpPr>
          <p:cNvPr id="8" name="Rectangle 7"/>
          <p:cNvSpPr/>
          <p:nvPr/>
        </p:nvSpPr>
        <p:spPr>
          <a:xfrm>
            <a:off x="527321" y="5638800"/>
            <a:ext cx="17876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POMA</a:t>
            </a:r>
            <a:endParaRPr lang="en-US" dirty="0" smtClean="0"/>
          </a:p>
          <a:p>
            <a:r>
              <a:rPr lang="en-US" dirty="0" smtClean="0"/>
              <a:t>Charles Church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32129" y="4556795"/>
            <a:ext cx="2272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AEs needed!!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35484" y="991373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Coordinating Editor</a:t>
            </a:r>
          </a:p>
          <a:p>
            <a:r>
              <a:rPr lang="en-US" dirty="0" smtClean="0"/>
              <a:t>Adrian K.C. Lee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Technical Council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1" y="16002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ASA School 2018, Chaska, MN </a:t>
            </a:r>
          </a:p>
          <a:p>
            <a:r>
              <a:rPr lang="en-US" sz="2000" b="1" dirty="0" smtClean="0"/>
              <a:t>Living in the Acoustic Environment, 5-6 May, 2018</a:t>
            </a:r>
          </a:p>
          <a:p>
            <a:r>
              <a:rPr lang="en-US" sz="2000" dirty="0" smtClean="0"/>
              <a:t>An event for graduate students and early career acousticians. The focus will be on interdisciplinary aspect of acoustics as it relates to our environment.</a:t>
            </a:r>
          </a:p>
          <a:p>
            <a:endParaRPr lang="en-US" sz="2000" dirty="0"/>
          </a:p>
          <a:p>
            <a:r>
              <a:rPr lang="en-US" sz="2000" dirty="0" smtClean="0"/>
              <a:t>Application form will be available in November on www.acousticalsociety.org</a:t>
            </a:r>
          </a:p>
        </p:txBody>
      </p:sp>
    </p:spTree>
    <p:extLst>
      <p:ext uri="{BB962C8B-B14F-4D97-AF65-F5344CB8AC3E}">
        <p14:creationId xmlns:p14="http://schemas.microsoft.com/office/powerpoint/2010/main" val="7568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4800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Technical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Nominating Fellows - shortage for candidates who can serve on Committees that require a Fellow status.</a:t>
            </a:r>
          </a:p>
          <a:p>
            <a:endParaRPr lang="en-US" sz="2000" dirty="0"/>
          </a:p>
          <a:p>
            <a:r>
              <a:rPr lang="en-US" sz="2000" dirty="0" smtClean="0"/>
              <a:t>Typically, Fellows should constitute 10-12% of TC membership (for some TCs only 5% of their members are ASA Fellows)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1728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4800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Technical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309" y="1010821"/>
            <a:ext cx="290335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TC on </a:t>
            </a:r>
            <a:r>
              <a:rPr lang="en-US" sz="2800" b="1" dirty="0" err="1" smtClean="0"/>
              <a:t>youtube</a:t>
            </a:r>
            <a:r>
              <a:rPr lang="en-US" sz="2800" b="1" dirty="0" smtClean="0"/>
              <a:t>!!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6309" y="1653379"/>
            <a:ext cx="7723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Seeking a volunteer who would be willing to work on a video about our TC. The guidelines: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7091" y="2485165"/>
            <a:ext cx="389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Video should be about 7 min long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8641" y="2929280"/>
            <a:ext cx="320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Should target lay audience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1727" y="3415495"/>
            <a:ext cx="778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Should explain what kinds of research we are doing in very broad terms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1727" y="3980102"/>
            <a:ext cx="780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Should explain what types of career paths are available after receiving training in our area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2509" y="4675901"/>
            <a:ext cx="7051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Should include brief interviews with researchers about their work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9382" y="5094701"/>
            <a:ext cx="8423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deadline for video submission will be announced. A prize for the best video will be awarded to the winner.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2455" y="5839968"/>
            <a:ext cx="8634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Contact: </a:t>
            </a:r>
            <a:r>
              <a:rPr lang="en-US" dirty="0" err="1" smtClean="0"/>
              <a:t>Keeta</a:t>
            </a:r>
            <a:r>
              <a:rPr lang="en-US" dirty="0" smtClean="0"/>
              <a:t> Jones (ASA Education Coordinator): kjones@acousticalsociety.org</a:t>
            </a:r>
          </a:p>
          <a:p>
            <a:r>
              <a:rPr lang="en-US" dirty="0" smtClean="0"/>
              <a:t>Dan </a:t>
            </a:r>
            <a:r>
              <a:rPr lang="en-US" dirty="0" err="1" smtClean="0"/>
              <a:t>Ferrel</a:t>
            </a:r>
            <a:r>
              <a:rPr lang="en-US" dirty="0" smtClean="0"/>
              <a:t> (ASA webmaster): dferrell@acousticalsociety.org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9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61380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P&amp;P ASA and EAA TPOs: </a:t>
            </a:r>
          </a:p>
          <a:p>
            <a:endParaRPr lang="en-US" sz="3200" b="1" dirty="0" smtClean="0"/>
          </a:p>
          <a:p>
            <a:r>
              <a:rPr lang="en-US" sz="2400" dirty="0" smtClean="0"/>
              <a:t>Magdalena Wojtczak</a:t>
            </a:r>
            <a:r>
              <a:rPr lang="en-US" sz="2400" b="1" dirty="0" smtClean="0"/>
              <a:t> </a:t>
            </a:r>
            <a:r>
              <a:rPr lang="en-US" sz="2400" dirty="0" smtClean="0"/>
              <a:t>and Armin Kohlrausch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67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4800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Technical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1" y="1524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the Committee on Standards”</a:t>
            </a:r>
          </a:p>
          <a:p>
            <a:endParaRPr lang="en-US" sz="2000" dirty="0"/>
          </a:p>
          <a:p>
            <a:r>
              <a:rPr lang="en-US" sz="2000" dirty="0" smtClean="0"/>
              <a:t>Each ASA member is eligible for receiving 5 standards free of charge per year.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429000"/>
            <a:ext cx="712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Skyler Jennings – P&amp;P representative to ASACOS.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0080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4800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Technical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295400"/>
            <a:ext cx="485261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Here in Boston:</a:t>
            </a:r>
          </a:p>
          <a:p>
            <a:endParaRPr lang="en-US" sz="2000" dirty="0"/>
          </a:p>
          <a:p>
            <a:r>
              <a:rPr lang="en-US" sz="2000" dirty="0" smtClean="0"/>
              <a:t>The number of submitted abstracts: 2205</a:t>
            </a:r>
          </a:p>
          <a:p>
            <a:endParaRPr lang="en-US" sz="2000" dirty="0"/>
          </a:p>
          <a:p>
            <a:r>
              <a:rPr lang="en-US" sz="2000" dirty="0" smtClean="0"/>
              <a:t>29 sessions are livestreamed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276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ASA is planning to continue but use a professional model mixed with some volunteer effort. The plan is to solicit industry sponsors for professional model.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563769"/>
            <a:ext cx="836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fee for viewing streamed sessions will be equivalent to one-day attendance </a:t>
            </a:r>
          </a:p>
          <a:p>
            <a:r>
              <a:rPr lang="en-US" dirty="0" smtClean="0"/>
              <a:t>registration fee.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95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4800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Technical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122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ASA is planning to outsource financial planning to help manage funds.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362200"/>
            <a:ext cx="513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Carl Rosenberg – Acoustical Society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60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04800" y="152400"/>
            <a:ext cx="4800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from Technical Council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81545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Marion Burgess, Sydney, Australia, presented a proposal for organizing a joint meeting of ASA  and three Australian Societies with Acoustics in their title.</a:t>
            </a:r>
          </a:p>
          <a:p>
            <a:endParaRPr lang="en-US" dirty="0"/>
          </a:p>
          <a:p>
            <a:r>
              <a:rPr lang="en-US" dirty="0" smtClean="0"/>
              <a:t>The proposed meeting would take place in November, 2021.</a:t>
            </a:r>
          </a:p>
          <a:p>
            <a:endParaRPr lang="en-US" dirty="0"/>
          </a:p>
          <a:p>
            <a:r>
              <a:rPr lang="en-US" dirty="0" smtClean="0"/>
              <a:t>TC Chairs were asked to poll the TCs about the pros and cons of organizing this joint meeting and provide feedback at the Technical Council on Thursday.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59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143000"/>
            <a:ext cx="4684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Results of P&amp;P TC elections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1532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143000"/>
            <a:ext cx="638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Our new P&amp;P TC Chair is Erick Gallun!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1273" y="2133600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Congratulations!!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2718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OTHER BUSINESS?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5572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Technical Committee Members: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549166" y="1145406"/>
            <a:ext cx="304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Term to </a:t>
            </a:r>
            <a:r>
              <a:rPr lang="en-US" b="1" dirty="0" smtClean="0">
                <a:latin typeface="Times New Roman" panose="02020603050405020304" pitchFamily="18" charset="0"/>
              </a:rPr>
              <a:t>2017</a:t>
            </a:r>
          </a:p>
          <a:p>
            <a:r>
              <a:rPr lang="en-US" b="1" dirty="0" smtClean="0">
                <a:latin typeface="Times New Roman" panose="02020603050405020304" pitchFamily="18" charset="0"/>
              </a:rPr>
              <a:t>(ending at this meeting</a:t>
            </a:r>
            <a:endParaRPr lang="en-US" b="1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Ian C. Bruce</a:t>
            </a:r>
          </a:p>
          <a:p>
            <a:r>
              <a:rPr lang="en-US" dirty="0">
                <a:latin typeface="Times New Roman" panose="02020603050405020304" pitchFamily="18" charset="0"/>
              </a:rPr>
              <a:t>Hedwig E. </a:t>
            </a:r>
            <a:r>
              <a:rPr lang="en-US" dirty="0" err="1">
                <a:latin typeface="Times New Roman" panose="02020603050405020304" pitchFamily="18" charset="0"/>
              </a:rPr>
              <a:t>Gockel</a:t>
            </a:r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Jennifer Lentz</a:t>
            </a:r>
          </a:p>
          <a:p>
            <a:r>
              <a:rPr lang="en-US" dirty="0">
                <a:latin typeface="Times New Roman" panose="02020603050405020304" pitchFamily="18" charset="0"/>
              </a:rPr>
              <a:t>Lynne A. Werner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Pavel </a:t>
            </a:r>
            <a:r>
              <a:rPr lang="en-US" dirty="0" err="1">
                <a:latin typeface="Times New Roman" panose="02020603050405020304" pitchFamily="18" charset="0"/>
              </a:rPr>
              <a:t>Zahorik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14283" y="1145406"/>
            <a:ext cx="21019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 to 2018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Goupell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Jungmee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Sunil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Zurek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7292" y="427403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Ex officio: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Judy </a:t>
            </a:r>
            <a:r>
              <a:rPr lang="en-US" dirty="0" err="1" smtClean="0">
                <a:latin typeface="Times New Roman" panose="02020603050405020304" pitchFamily="18" charset="0"/>
              </a:rPr>
              <a:t>Dubno</a:t>
            </a:r>
            <a:r>
              <a:rPr lang="en-US" dirty="0" smtClean="0">
                <a:latin typeface="Times New Roman" panose="02020603050405020304" pitchFamily="18" charset="0"/>
              </a:rPr>
              <a:t>, P&amp;P representative to </a:t>
            </a:r>
            <a:r>
              <a:rPr lang="en-US" dirty="0">
                <a:latin typeface="Times New Roman" panose="02020603050405020304" pitchFamily="18" charset="0"/>
              </a:rPr>
              <a:t>the Medals and Awards Committee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Elizabeth Strickland, </a:t>
            </a:r>
            <a:r>
              <a:rPr lang="en-US" dirty="0">
                <a:latin typeface="Times New Roman" panose="02020603050405020304" pitchFamily="18" charset="0"/>
              </a:rPr>
              <a:t>member of Membership Committee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Skyler Jennings, </a:t>
            </a:r>
            <a:r>
              <a:rPr lang="en-US" dirty="0">
                <a:latin typeface="Times New Roman" panose="02020603050405020304" pitchFamily="18" charset="0"/>
              </a:rPr>
              <a:t>member of ASACOS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Kelly </a:t>
            </a:r>
            <a:r>
              <a:rPr lang="en-US" dirty="0" err="1" smtClean="0">
                <a:latin typeface="Times New Roman" panose="02020603050405020304" pitchFamily="18" charset="0"/>
              </a:rPr>
              <a:t>Whiteford</a:t>
            </a:r>
            <a:r>
              <a:rPr lang="en-US" dirty="0" smtClean="0">
                <a:latin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</a:rPr>
              <a:t>member of Student Council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145406"/>
            <a:ext cx="20633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 to 2019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Huanping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Dai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Helfer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Pamela Souza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Elizabeth Strickland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Verhulst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 Winn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643093"/>
            <a:ext cx="2672526" cy="26622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 to 2020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(starting at this meeting)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Joshua Bernstein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Emily Buss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Bharadwaj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Chatterjee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 Maddox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Christopher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Stilp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105400"/>
          </a:xfrm>
        </p:spPr>
        <p:txBody>
          <a:bodyPr>
            <a:noAutofit/>
          </a:bodyPr>
          <a:lstStyle/>
          <a:p>
            <a:pPr eaLnBrk="1" hangingPunct="1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Andrew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Oxenham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Member of Executive Council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Peggy Nelson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member of Acoustical Society Foundation Board</a:t>
            </a:r>
          </a:p>
          <a:p>
            <a:pPr marL="0" indent="0" eaLnBrk="1" hangingPunct="1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Brenda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Lonsbury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-Martin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Chair of Medals and Awards Committee</a:t>
            </a:r>
          </a:p>
          <a:p>
            <a:pPr marL="0" indent="0" eaLnBrk="1" hangingPunct="1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Judy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Dubno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P&amp;P representative to Medals and Awards Committee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Marjorie Leek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(Chair): Membership Committee</a:t>
            </a:r>
          </a:p>
          <a:p>
            <a:pPr marL="0" indent="0" eaLnBrk="1" hangingPunct="1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Elizabeth Strickland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P&amp;P representative to Membership Committee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Roverud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Adam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Svec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Committee on Education in Acoustics</a:t>
            </a:r>
          </a:p>
          <a:p>
            <a:pPr marL="0" indent="0">
              <a:buNone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Jont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Allen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Committee on Archives 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Skyler Jennings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on Standards </a:t>
            </a:r>
          </a:p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Diedesch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Jennifer Lentz,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Peggy Nelson,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Dorea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Ruggles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Elin Roverud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Women in Acoustics Committee</a:t>
            </a:r>
          </a:p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Erick Gallun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Publication Policy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Kelly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Whiteford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Student Council</a:t>
            </a:r>
          </a:p>
          <a:p>
            <a:pPr marL="0" indent="0" eaLnBrk="1" hangingPunct="1">
              <a:buNone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... Others…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6639446" cy="7797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ASA Administrative Committees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Thanks to P&amp;P members serving in various ASA functions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89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9906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 &amp; P website:</a:t>
            </a:r>
          </a:p>
          <a:p>
            <a:endParaRPr lang="en-US" b="1" dirty="0"/>
          </a:p>
          <a:p>
            <a:r>
              <a:rPr lang="en-US" b="1" dirty="0" smtClean="0"/>
              <a:t>Erica </a:t>
            </a:r>
            <a:r>
              <a:rPr lang="en-US" b="1" dirty="0" err="1" smtClean="0"/>
              <a:t>Hegland</a:t>
            </a:r>
            <a:r>
              <a:rPr lang="en-US" b="1" dirty="0" smtClean="0"/>
              <a:t> – Purdue University</a:t>
            </a:r>
          </a:p>
          <a:p>
            <a:endParaRPr lang="en-US" b="1" dirty="0" smtClean="0"/>
          </a:p>
          <a:p>
            <a:r>
              <a:rPr lang="en-US" dirty="0" smtClean="0"/>
              <a:t>-content – what do we want on it?</a:t>
            </a:r>
          </a:p>
        </p:txBody>
      </p:sp>
    </p:spTree>
    <p:extLst>
      <p:ext uri="{BB962C8B-B14F-4D97-AF65-F5344CB8AC3E}">
        <p14:creationId xmlns:p14="http://schemas.microsoft.com/office/powerpoint/2010/main" val="36775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347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Future  ASA meetings: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6667274" cy="43858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174</a:t>
            </a:r>
            <a:r>
              <a:rPr lang="en-US" baseline="30000" dirty="0" smtClean="0"/>
              <a:t>th</a:t>
            </a:r>
            <a:r>
              <a:rPr lang="en-US" dirty="0" smtClean="0"/>
              <a:t> Meeting, New Orleans, Louisiana, 4-8 December, 2017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175</a:t>
            </a:r>
            <a:r>
              <a:rPr lang="en-US" baseline="30000" dirty="0" smtClean="0"/>
              <a:t>th</a:t>
            </a:r>
            <a:r>
              <a:rPr lang="en-US" dirty="0" smtClean="0"/>
              <a:t> Meeting, Minneapolis, Minnesota, 7– 11 May,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1746</a:t>
            </a:r>
            <a:r>
              <a:rPr lang="en-US" baseline="30000" dirty="0" smtClean="0"/>
              <a:t>th</a:t>
            </a:r>
            <a:r>
              <a:rPr lang="en-US" dirty="0" smtClean="0"/>
              <a:t> Meeting, Victoria, Canada, 5– </a:t>
            </a:r>
            <a:r>
              <a:rPr lang="en-US" dirty="0"/>
              <a:t>9</a:t>
            </a:r>
            <a:r>
              <a:rPr lang="en-US" dirty="0" smtClean="0"/>
              <a:t> November, 2018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177</a:t>
            </a:r>
            <a:r>
              <a:rPr lang="en-US" baseline="30000" dirty="0" smtClean="0"/>
              <a:t>th</a:t>
            </a:r>
            <a:r>
              <a:rPr lang="en-US" dirty="0" smtClean="0"/>
              <a:t> Meeting, Louisville, Kentucky, 13 – 17 May, 2019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178</a:t>
            </a:r>
            <a:r>
              <a:rPr lang="en-US" baseline="30000" dirty="0" smtClean="0"/>
              <a:t>th</a:t>
            </a:r>
            <a:r>
              <a:rPr lang="en-US" dirty="0" smtClean="0"/>
              <a:t>  Meeting,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179</a:t>
            </a:r>
            <a:r>
              <a:rPr lang="en-US" baseline="30000" dirty="0" smtClean="0"/>
              <a:t>th</a:t>
            </a:r>
            <a:r>
              <a:rPr lang="en-US" dirty="0" smtClean="0"/>
              <a:t> Meeting, Chicago, Illinois, Spring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180</a:t>
            </a:r>
            <a:r>
              <a:rPr lang="en-US" baseline="30000" dirty="0" smtClean="0"/>
              <a:t>th</a:t>
            </a:r>
            <a:r>
              <a:rPr lang="en-US" dirty="0" smtClean="0"/>
              <a:t> Meeting, Cancun, Mexico, Fall 2020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Final special session forms for the meeting in Minneapolis are due by Thursday</a:t>
            </a:r>
          </a:p>
          <a:p>
            <a:endParaRPr lang="en-US" sz="2400" dirty="0"/>
          </a:p>
          <a:p>
            <a:r>
              <a:rPr lang="en-US" sz="2400" dirty="0" smtClean="0"/>
              <a:t>Contact me (</a:t>
            </a:r>
            <a:r>
              <a:rPr lang="en-US" sz="2400" dirty="0" smtClean="0">
                <a:hlinkClick r:id="rId3"/>
              </a:rPr>
              <a:t>wojtc001@umn.edu</a:t>
            </a:r>
            <a:r>
              <a:rPr lang="en-US" sz="2400" dirty="0" smtClean="0"/>
              <a:t>) to request a fillable form (or download it from ASA website and email to me).</a:t>
            </a:r>
          </a:p>
        </p:txBody>
      </p:sp>
    </p:spTree>
    <p:extLst>
      <p:ext uri="{BB962C8B-B14F-4D97-AF65-F5344CB8AC3E}">
        <p14:creationId xmlns:p14="http://schemas.microsoft.com/office/powerpoint/2010/main" val="29324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609600"/>
            <a:ext cx="5472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Boston (ASA\EAA) </a:t>
            </a:r>
            <a:r>
              <a:rPr lang="en-US" sz="2400" dirty="0" smtClean="0"/>
              <a:t>–Special sessions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0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William and Christine Hartmann Prize in Auditory Neuroscience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31702" y="1905000"/>
            <a:ext cx="710784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Dr. Cynthia F. Moss, Johns Hopkins University, MD</a:t>
            </a:r>
          </a:p>
          <a:p>
            <a:endParaRPr lang="en-US" sz="2000" dirty="0" smtClean="0"/>
          </a:p>
          <a:p>
            <a:r>
              <a:rPr lang="en-US" sz="2400" b="1" dirty="0" smtClean="0"/>
              <a:t>Congratulations!!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1823" y="4343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award will be presented at the Plenary Session and Awards Ceremony on Tuesday, June 27th at 3:30 pm (Ballroom </a:t>
            </a:r>
            <a:r>
              <a:rPr lang="en-US" sz="2400" dirty="0"/>
              <a:t>B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31702" y="3168134"/>
            <a:ext cx="6519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Auditory Neuroscience Prize Lecture (Sunday)</a:t>
            </a:r>
          </a:p>
          <a:p>
            <a:r>
              <a:rPr lang="en-US" sz="2400" dirty="0" smtClean="0"/>
              <a:t>“Active listening in 3D auditory scenes”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78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3733</TotalTime>
  <Words>1139</Words>
  <Application>Microsoft Office PowerPoint</Application>
  <PresentationFormat>On-screen Show (4:3)</PresentationFormat>
  <Paragraphs>193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Celestial</vt:lpstr>
      <vt:lpstr>P&amp;P Technical Committee Meeting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William and Christine Hartmann Prize in Auditory Neuroscience</vt:lpstr>
      <vt:lpstr>PowerPoint Presentation</vt:lpstr>
      <vt:lpstr>NEW P &amp;P FELLOWS</vt:lpstr>
      <vt:lpstr>PowerPoint Presentation</vt:lpstr>
      <vt:lpstr>PowerPoint Presentation</vt:lpstr>
      <vt:lpstr>PowerPoint Presentation</vt:lpstr>
      <vt:lpstr>PowerPoint Presentation</vt:lpstr>
      <vt:lpstr>from Technical Council</vt:lpstr>
      <vt:lpstr>from Technical Council</vt:lpstr>
      <vt:lpstr>from Technical Council</vt:lpstr>
      <vt:lpstr>from Technical Council</vt:lpstr>
      <vt:lpstr>from Technical Council</vt:lpstr>
      <vt:lpstr>from Technical Council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Minnesota, College of Liberal Arts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P&amp;P Technical Committee Meeting</dc:title>
  <dc:creator>Andrew J. Oxenham</dc:creator>
  <cp:lastModifiedBy>Erick Gallun</cp:lastModifiedBy>
  <cp:revision>590</cp:revision>
  <dcterms:created xsi:type="dcterms:W3CDTF">2010-11-16T21:45:24Z</dcterms:created>
  <dcterms:modified xsi:type="dcterms:W3CDTF">2017-07-18T14:13:54Z</dcterms:modified>
</cp:coreProperties>
</file>